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3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6" r:id="rId20"/>
    <p:sldId id="277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22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AA3-5DA2-4859-857D-4CDBFEF5E43C}" type="datetimeFigureOut">
              <a:rPr lang="en-CA" smtClean="0"/>
              <a:t>16-11-15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AFE9-44D1-4109-AF2E-9DA95B67A4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63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640A8-D4F7-C048-B64D-C70BE12B6760}" type="datetimeFigureOut">
              <a:rPr lang="en-US" smtClean="0"/>
              <a:t>16-11-15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217B4-DC34-014E-BE67-7FDBCFF6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0C88-163F-4281-AB67-EB41061A13DF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schematic shows an overview of the problem.</a:t>
            </a:r>
          </a:p>
          <a:p>
            <a:r>
              <a:rPr lang="en-US" dirty="0" smtClean="0"/>
              <a:t>Describe</a:t>
            </a:r>
            <a:r>
              <a:rPr lang="en-US" baseline="0" dirty="0" smtClean="0"/>
              <a:t> the environment, location of mine workings, and 2 potential water inflow sources.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B0C88-163F-4281-AB67-EB41061A13D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94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376238" y="249238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385763" y="246063"/>
            <a:ext cx="0" cy="446087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451725" y="6524625"/>
            <a:ext cx="576263" cy="217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en-CA" sz="2000">
              <a:latin typeface="Verdana" pitchFamily="34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74638"/>
            <a:ext cx="1123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292100"/>
            <a:ext cx="5032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841997"/>
            <a:ext cx="5472608" cy="667123"/>
          </a:xfrm>
        </p:spPr>
        <p:txBody>
          <a:bodyPr anchor="t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92" y="323850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</a:t>
            </a:r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of British Columbia</a:t>
            </a:r>
          </a:p>
          <a:p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Geophysical Inversion Facility</a:t>
            </a:r>
            <a:endParaRPr lang="en-CA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1067" y="606004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gif.eos.ubc.ca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71550" y="1819275"/>
            <a:ext cx="7213600" cy="1447800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85750" y="6665485"/>
            <a:ext cx="609600" cy="1909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26" name="Picture 2" descr="C:\Kris\Presentations\UBCGIF\ubcblue_full -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9375"/>
            <a:ext cx="2641230" cy="4075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Rectangle 16"/>
          <p:cNvSpPr/>
          <p:nvPr/>
        </p:nvSpPr>
        <p:spPr bwMode="auto">
          <a:xfrm>
            <a:off x="8382000" y="6419636"/>
            <a:ext cx="552450" cy="4288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5" name="Picture 2" descr="http://gif.eos.ubc.ca/sites/default/files/kdavis/images/EOSlogo_scaled(2).png"/>
          <p:cNvPicPr>
            <a:picLocks noChangeAspect="1" noChangeArrowheads="1"/>
          </p:cNvPicPr>
          <p:nvPr/>
        </p:nvPicPr>
        <p:blipFill>
          <a:blip r:embed="rId5"/>
          <a:srcRect r="8673" b="-3495"/>
          <a:stretch>
            <a:fillRect/>
          </a:stretch>
        </p:blipFill>
        <p:spPr bwMode="auto">
          <a:xfrm>
            <a:off x="6102980" y="6465413"/>
            <a:ext cx="2731458" cy="40417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3619500" y="6465413"/>
            <a:ext cx="1905000" cy="3715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idx="11"/>
          </p:nvPr>
        </p:nvSpPr>
        <p:spPr>
          <a:xfrm>
            <a:off x="3233995" y="4871975"/>
            <a:ext cx="2673980" cy="1552575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2053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358781"/>
            <a:ext cx="7467600" cy="4114800"/>
          </a:xfrm>
          <a:ln>
            <a:solidFill>
              <a:schemeClr val="accent5"/>
            </a:solidFill>
          </a:ln>
        </p:spPr>
        <p:txBody>
          <a:bodyPr/>
          <a:lstStyle>
            <a:lvl3pPr>
              <a:defRPr>
                <a:solidFill>
                  <a:srgbClr val="5E869F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88075"/>
            <a:ext cx="7315200" cy="5826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13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09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88075"/>
            <a:ext cx="7315200" cy="5826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54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6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81850"/>
            <a:ext cx="7315200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0" y="1352550"/>
            <a:ext cx="7467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5E88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 dirty="0"/>
          </a:p>
        </p:txBody>
      </p:sp>
      <p:pic>
        <p:nvPicPr>
          <p:cNvPr id="1030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76"/>
          <a:stretch>
            <a:fillRect/>
          </a:stretch>
        </p:blipFill>
        <p:spPr bwMode="auto">
          <a:xfrm>
            <a:off x="376238" y="6429375"/>
            <a:ext cx="3413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E4B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9"/>
          <p:cNvSpPr txBox="1">
            <a:spLocks noChangeArrowheads="1"/>
          </p:cNvSpPr>
          <p:nvPr/>
        </p:nvSpPr>
        <p:spPr bwMode="auto">
          <a:xfrm>
            <a:off x="7081838" y="6513513"/>
            <a:ext cx="12969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 dirty="0" smtClean="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>
                <a:solidFill>
                  <a:srgbClr val="5E88A2"/>
                </a:solidFill>
              </a:rPr>
              <a:t>slide </a:t>
            </a:r>
            <a:fld id="{4933892F-D960-40FB-96A7-A2B0A74AFE16}" type="slidenum">
              <a:rPr lang="en-US" sz="900">
                <a:solidFill>
                  <a:srgbClr val="5E88A2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rgbClr val="5E88A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8183" y="6438840"/>
            <a:ext cx="165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b="1" dirty="0" err="1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SimPEG</a:t>
            </a:r>
            <a:r>
              <a:rPr lang="en-CA" sz="1000" b="1" baseline="0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 Group Meeting</a:t>
            </a:r>
            <a:endParaRPr lang="en-CA" sz="1000" b="1" dirty="0" smtClean="0">
              <a:solidFill>
                <a:srgbClr val="5E88A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CA" sz="1000" b="1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Nov.</a:t>
            </a:r>
            <a:r>
              <a:rPr lang="en-CA" sz="1000" b="1" baseline="0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 15, 2016</a:t>
            </a:r>
            <a:endParaRPr lang="en-CA" sz="1000" b="1" dirty="0" smtClean="0">
              <a:solidFill>
                <a:srgbClr val="5E88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C:\Users\kdavis\Desktop\light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4" y="6424011"/>
            <a:ext cx="694241" cy="4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113C68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har char="•"/>
        <a:defRPr sz="28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har char="–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har char="•"/>
        <a:defRPr sz="2000">
          <a:solidFill>
            <a:srgbClr val="000000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har char="–"/>
        <a:defRPr sz="1800">
          <a:solidFill>
            <a:srgbClr val="5E88A2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har char="»"/>
        <a:defRPr sz="1800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92829"/>
            <a:ext cx="7213600" cy="19304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+mj-lt"/>
              </a:rPr>
              <a:t>DC resistivity survey </a:t>
            </a:r>
            <a:r>
              <a:rPr lang="en-US" sz="2800" b="1" smtClean="0">
                <a:solidFill>
                  <a:schemeClr val="tx1"/>
                </a:solidFill>
                <a:latin typeface="+mj-lt"/>
              </a:rPr>
              <a:t>design with </a:t>
            </a:r>
            <a:r>
              <a:rPr lang="en-US" sz="2800" b="1" dirty="0" err="1" smtClean="0">
                <a:solidFill>
                  <a:schemeClr val="tx1"/>
                </a:solidFill>
                <a:latin typeface="+mj-lt"/>
              </a:rPr>
              <a:t>SimPEG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Michael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24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Survey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3528" y="1268760"/>
            <a:ext cx="2952328" cy="4114800"/>
          </a:xfrm>
        </p:spPr>
        <p:txBody>
          <a:bodyPr/>
          <a:lstStyle/>
          <a:p>
            <a:r>
              <a:rPr lang="en-US" dirty="0" smtClean="0"/>
              <a:t>24 electrodes (6 rings)</a:t>
            </a:r>
          </a:p>
          <a:p>
            <a:endParaRPr lang="en-US" dirty="0" smtClean="0"/>
          </a:p>
          <a:p>
            <a:r>
              <a:rPr lang="en-US" dirty="0" smtClean="0"/>
              <a:t>All possible dipole-dipole measurements</a:t>
            </a:r>
          </a:p>
          <a:p>
            <a:pPr lvl="1"/>
            <a:r>
              <a:rPr lang="en-US" dirty="0" smtClean="0"/>
              <a:t>276 </a:t>
            </a:r>
            <a:r>
              <a:rPr lang="en-US" dirty="0" err="1" smtClean="0"/>
              <a:t>Tx</a:t>
            </a:r>
            <a:endParaRPr lang="en-US" dirty="0" smtClean="0"/>
          </a:p>
          <a:p>
            <a:pPr lvl="1"/>
            <a:r>
              <a:rPr lang="en-US" dirty="0" smtClean="0"/>
              <a:t>63756 Rx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1-14 at 5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00" y="838455"/>
            <a:ext cx="5547988" cy="51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5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</a:t>
            </a:r>
            <a:endParaRPr lang="en-US" dirty="0"/>
          </a:p>
        </p:txBody>
      </p:sp>
      <p:pic>
        <p:nvPicPr>
          <p:cNvPr id="10" name="Picture 9" descr="TensorMesh_12P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r="3321"/>
          <a:stretch/>
        </p:blipFill>
        <p:spPr>
          <a:xfrm>
            <a:off x="107504" y="1268760"/>
            <a:ext cx="4284134" cy="4250291"/>
          </a:xfrm>
          <a:prstGeom prst="rect">
            <a:avLst/>
          </a:prstGeom>
        </p:spPr>
      </p:pic>
      <p:pic>
        <p:nvPicPr>
          <p:cNvPr id="11" name="Picture 10" descr="OctreeMesh_200mP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r="8336"/>
          <a:stretch/>
        </p:blipFill>
        <p:spPr>
          <a:xfrm>
            <a:off x="4716016" y="1124744"/>
            <a:ext cx="4013200" cy="42502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7544" y="537321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Tensor Mesh (12 Padding Cells)</a:t>
            </a: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485875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537321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Octree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Mesh (200m Padding)</a:t>
            </a: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184710</a:t>
            </a:r>
          </a:p>
        </p:txBody>
      </p:sp>
    </p:spTree>
    <p:extLst>
      <p:ext uri="{BB962C8B-B14F-4D97-AF65-F5344CB8AC3E}">
        <p14:creationId xmlns:p14="http://schemas.microsoft.com/office/powerpoint/2010/main" val="2044123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8075"/>
            <a:ext cx="7704856" cy="582612"/>
          </a:xfrm>
        </p:spPr>
        <p:txBody>
          <a:bodyPr/>
          <a:lstStyle/>
          <a:p>
            <a:r>
              <a:rPr lang="en-US" dirty="0" smtClean="0"/>
              <a:t>Accuracy Check (Analytic </a:t>
            </a:r>
            <a:r>
              <a:rPr lang="en-US" dirty="0" err="1" smtClean="0"/>
              <a:t>Fullspace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Screen Shot 2016-11-14 at 6.1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08720"/>
            <a:ext cx="4472325" cy="4151410"/>
          </a:xfrm>
          <a:prstGeom prst="rect">
            <a:avLst/>
          </a:prstGeom>
        </p:spPr>
      </p:pic>
      <p:pic>
        <p:nvPicPr>
          <p:cNvPr id="4" name="Picture 3" descr="Screen Shot 2016-11-14 at 6.03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r="5400"/>
          <a:stretch/>
        </p:blipFill>
        <p:spPr>
          <a:xfrm>
            <a:off x="107504" y="908720"/>
            <a:ext cx="4478867" cy="4151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Tensor Mesh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Median % Diff: 0.474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0032" y="515719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latin typeface="Arial" pitchFamily="34" charset="0"/>
                <a:cs typeface="Arial" pitchFamily="34" charset="0"/>
              </a:rPr>
              <a:t>Octree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 Mesh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Median % Diff: 0.466 </a:t>
            </a:r>
          </a:p>
        </p:txBody>
      </p:sp>
    </p:spTree>
    <p:extLst>
      <p:ext uri="{BB962C8B-B14F-4D97-AF65-F5344CB8AC3E}">
        <p14:creationId xmlns:p14="http://schemas.microsoft.com/office/powerpoint/2010/main" val="28175861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950" y="1061120"/>
            <a:ext cx="7467600" cy="5263480"/>
          </a:xfrm>
          <a:ln>
            <a:noFill/>
          </a:ln>
        </p:spPr>
        <p:txBody>
          <a:bodyPr/>
          <a:lstStyle/>
          <a:p>
            <a:r>
              <a:rPr lang="en-US" sz="2400" dirty="0" smtClean="0"/>
              <a:t>Divide </a:t>
            </a:r>
            <a:r>
              <a:rPr lang="en-US" sz="2400" dirty="0"/>
              <a:t>ROI into </a:t>
            </a:r>
            <a:r>
              <a:rPr lang="en-US" sz="2400" dirty="0" smtClean="0"/>
              <a:t>blocks (</a:t>
            </a:r>
            <a:r>
              <a:rPr lang="en-US" sz="2400" dirty="0" err="1" smtClean="0"/>
              <a:t>i.e</a:t>
            </a:r>
            <a:r>
              <a:rPr lang="en-US" sz="2400" dirty="0" smtClean="0"/>
              <a:t> 10m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Blocks-40m</a:t>
            </a:r>
            <a:r>
              <a:rPr lang="en-US" sz="2400" dirty="0"/>
              <a:t> </a:t>
            </a:r>
            <a:r>
              <a:rPr lang="en-US" sz="2400" dirty="0" smtClean="0"/>
              <a:t>ROI)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/>
              <a:t>Compute/Approximate </a:t>
            </a:r>
            <a:r>
              <a:rPr lang="en-US" sz="2400" dirty="0" err="1"/>
              <a:t>diag</a:t>
            </a:r>
            <a:r>
              <a:rPr lang="en-US" sz="2400" dirty="0"/>
              <a:t>(J</a:t>
            </a:r>
            <a:r>
              <a:rPr lang="en-US" sz="2400" baseline="30000" dirty="0"/>
              <a:t>T</a:t>
            </a:r>
            <a:r>
              <a:rPr lang="en-US" sz="2400" dirty="0"/>
              <a:t>J) for each </a:t>
            </a:r>
            <a:r>
              <a:rPr lang="en-US" sz="2400" dirty="0" err="1"/>
              <a:t>Tx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Sum </a:t>
            </a:r>
            <a:r>
              <a:rPr lang="en-US" sz="2400" dirty="0"/>
              <a:t>“sensitivities” over each block</a:t>
            </a:r>
          </a:p>
          <a:p>
            <a:endParaRPr lang="en-US" sz="2400" dirty="0"/>
          </a:p>
        </p:txBody>
      </p:sp>
      <p:pic>
        <p:nvPicPr>
          <p:cNvPr id="4" name="Picture 3" descr="Screen Shot 2016-11-14 at 7.33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533400" y="1600200"/>
            <a:ext cx="7848600" cy="33254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the best </a:t>
            </a:r>
            <a:r>
              <a:rPr lang="en-US" dirty="0" err="1" smtClean="0"/>
              <a:t>Tx’s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92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8416" y="44624"/>
            <a:ext cx="1425352" cy="582612"/>
          </a:xfrm>
        </p:spPr>
        <p:txBody>
          <a:bodyPr/>
          <a:lstStyle/>
          <a:p>
            <a:r>
              <a:rPr lang="en-US" dirty="0" err="1" smtClean="0"/>
              <a:t>Tx</a:t>
            </a:r>
            <a:r>
              <a:rPr lang="en-US" dirty="0" smtClean="0"/>
              <a:t> #1</a:t>
            </a:r>
            <a:endParaRPr lang="en-US" dirty="0"/>
          </a:p>
        </p:txBody>
      </p:sp>
      <p:pic>
        <p:nvPicPr>
          <p:cNvPr id="6" name="Picture 5" descr="Screen Shot 2016-11-14 at 7.45.55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/>
          <a:stretch/>
        </p:blipFill>
        <p:spPr>
          <a:xfrm>
            <a:off x="2699792" y="38543"/>
            <a:ext cx="6408712" cy="6054754"/>
          </a:xfrm>
          <a:prstGeom prst="rect">
            <a:avLst/>
          </a:prstGeom>
        </p:spPr>
      </p:pic>
      <p:pic>
        <p:nvPicPr>
          <p:cNvPr id="7" name="Picture 6" descr="Screen Shot 2016-11-14 at 8.09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" y="764704"/>
            <a:ext cx="3333624" cy="26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0384" y="88075"/>
            <a:ext cx="1785392" cy="582612"/>
          </a:xfrm>
        </p:spPr>
        <p:txBody>
          <a:bodyPr/>
          <a:lstStyle/>
          <a:p>
            <a:r>
              <a:rPr lang="en-US" dirty="0" err="1" smtClean="0"/>
              <a:t>Tx</a:t>
            </a:r>
            <a:r>
              <a:rPr lang="en-US" dirty="0" smtClean="0"/>
              <a:t> # 21</a:t>
            </a:r>
            <a:endParaRPr lang="en-US" dirty="0"/>
          </a:p>
        </p:txBody>
      </p:sp>
      <p:pic>
        <p:nvPicPr>
          <p:cNvPr id="4" name="Picture 3" descr="Screen Shot 2016-11-14 at 7.46.1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/>
          <a:stretch/>
        </p:blipFill>
        <p:spPr>
          <a:xfrm>
            <a:off x="2699792" y="26377"/>
            <a:ext cx="6454164" cy="6066919"/>
          </a:xfrm>
          <a:prstGeom prst="rect">
            <a:avLst/>
          </a:prstGeom>
        </p:spPr>
      </p:pic>
      <p:pic>
        <p:nvPicPr>
          <p:cNvPr id="5" name="Picture 4" descr="Screen Shot 2016-11-14 at 8.10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918" r="2884"/>
          <a:stretch/>
        </p:blipFill>
        <p:spPr>
          <a:xfrm>
            <a:off x="107504" y="659739"/>
            <a:ext cx="3312368" cy="27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547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358781"/>
            <a:ext cx="3744416" cy="4114800"/>
          </a:xfrm>
          <a:ln>
            <a:noFill/>
          </a:ln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 smtClean="0"/>
              <a:t>Tx’s</a:t>
            </a:r>
            <a:r>
              <a:rPr lang="en-US" dirty="0" smtClean="0"/>
              <a:t> with </a:t>
            </a:r>
            <a:r>
              <a:rPr lang="en-US" dirty="0"/>
              <a:t>highest sensitivities for each </a:t>
            </a:r>
            <a:r>
              <a:rPr lang="en-US" dirty="0" smtClean="0"/>
              <a:t>block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Identify key </a:t>
            </a:r>
            <a:r>
              <a:rPr lang="en-US" dirty="0"/>
              <a:t>AB </a:t>
            </a:r>
            <a:r>
              <a:rPr lang="en-US" dirty="0" smtClean="0"/>
              <a:t>separations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14 at 7.25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r="5892"/>
          <a:stretch/>
        </p:blipFill>
        <p:spPr>
          <a:xfrm>
            <a:off x="4023048" y="1752600"/>
            <a:ext cx="4968552" cy="35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1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950" y="1358780"/>
            <a:ext cx="7467600" cy="4734515"/>
          </a:xfrm>
          <a:ln>
            <a:noFill/>
          </a:ln>
        </p:spPr>
        <p:txBody>
          <a:bodyPr/>
          <a:lstStyle/>
          <a:p>
            <a:r>
              <a:rPr lang="en-US" dirty="0" smtClean="0"/>
              <a:t>Detectability analysis</a:t>
            </a:r>
          </a:p>
          <a:p>
            <a:pPr lvl="1"/>
            <a:r>
              <a:rPr lang="en-US" dirty="0" smtClean="0"/>
              <a:t>Largest observed change in data from randomly placed model perturbations.</a:t>
            </a:r>
          </a:p>
          <a:p>
            <a:pPr lvl="1"/>
            <a:r>
              <a:rPr lang="en-US" dirty="0"/>
              <a:t>equal number from each MN separation </a:t>
            </a:r>
            <a:r>
              <a:rPr lang="en-US" dirty="0" smtClean="0"/>
              <a:t>bin.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Random subset</a:t>
            </a:r>
          </a:p>
          <a:p>
            <a:endParaRPr lang="en-US" dirty="0" smtClean="0"/>
          </a:p>
          <a:p>
            <a:r>
              <a:rPr lang="en-US" dirty="0" smtClean="0"/>
              <a:t>Pseudo-random subset </a:t>
            </a:r>
          </a:p>
          <a:p>
            <a:pPr lvl="1"/>
            <a:r>
              <a:rPr lang="en-US" dirty="0" smtClean="0"/>
              <a:t>equal number from each MN separation bin.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the best Rx’s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31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Invert different </a:t>
            </a:r>
            <a:r>
              <a:rPr lang="en-US" dirty="0" err="1" smtClean="0"/>
              <a:t>Tx</a:t>
            </a:r>
            <a:r>
              <a:rPr lang="en-US" dirty="0" smtClean="0"/>
              <a:t> subsets to confirm that identified subset is “optimal.”</a:t>
            </a:r>
          </a:p>
          <a:p>
            <a:pPr lvl="1"/>
            <a:r>
              <a:rPr lang="en-US" dirty="0" smtClean="0"/>
              <a:t>Good model resolution with minimal # of </a:t>
            </a:r>
            <a:r>
              <a:rPr lang="en-US" dirty="0" err="1" smtClean="0"/>
              <a:t>Tx</a:t>
            </a:r>
            <a:r>
              <a:rPr lang="en-US" dirty="0" smtClean="0"/>
              <a:t> and Rx.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Regularization class</a:t>
            </a:r>
          </a:p>
          <a:p>
            <a:pPr lvl="1"/>
            <a:r>
              <a:rPr lang="en-US" dirty="0"/>
              <a:t>Need </a:t>
            </a:r>
            <a:r>
              <a:rPr lang="en-US" dirty="0" err="1"/>
              <a:t>cellGrad</a:t>
            </a:r>
            <a:r>
              <a:rPr lang="en-US" dirty="0"/>
              <a:t> stencil </a:t>
            </a:r>
            <a:r>
              <a:rPr lang="en-US" dirty="0" smtClean="0"/>
              <a:t>for </a:t>
            </a:r>
            <a:r>
              <a:rPr lang="en-US" dirty="0" err="1" smtClean="0"/>
              <a:t>octree</a:t>
            </a:r>
            <a:r>
              <a:rPr lang="en-US" dirty="0" smtClean="0"/>
              <a:t> mesh to use derivative </a:t>
            </a:r>
            <a:r>
              <a:rPr lang="en-US" dirty="0"/>
              <a:t>terms in </a:t>
            </a:r>
            <a:r>
              <a:rPr lang="en-US" dirty="0" err="1" smtClean="0"/>
              <a:t>φ</a:t>
            </a:r>
            <a:r>
              <a:rPr lang="en-US" baseline="-25000" dirty="0" err="1" smtClean="0"/>
              <a:t>m</a:t>
            </a:r>
            <a:r>
              <a:rPr lang="en-US" dirty="0" smtClean="0"/>
              <a:t>.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Inversion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87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800" dirty="0" smtClean="0"/>
              <a:t>Characterize relationship between optimal </a:t>
            </a:r>
            <a:r>
              <a:rPr lang="en-US" sz="2800" dirty="0" err="1" smtClean="0"/>
              <a:t>Tx</a:t>
            </a:r>
            <a:r>
              <a:rPr lang="en-US" sz="2800" dirty="0" smtClean="0"/>
              <a:t> AB separation and survey parameters.</a:t>
            </a:r>
            <a:endParaRPr lang="en-US" sz="2800" dirty="0"/>
          </a:p>
          <a:p>
            <a:pPr marL="742950" lvl="2" indent="-342900"/>
            <a:r>
              <a:rPr lang="en-US" sz="2400" dirty="0" smtClean="0"/>
              <a:t>Block size</a:t>
            </a:r>
            <a:endParaRPr lang="en-US" sz="2400" dirty="0"/>
          </a:p>
          <a:p>
            <a:pPr marL="742950" lvl="2" indent="-342900"/>
            <a:r>
              <a:rPr lang="en-US" sz="2400" dirty="0"/>
              <a:t>R</a:t>
            </a:r>
            <a:r>
              <a:rPr lang="en-US" sz="2400" dirty="0" smtClean="0"/>
              <a:t>ing separation</a:t>
            </a:r>
          </a:p>
          <a:p>
            <a:pPr marL="742950" lvl="2" indent="-342900"/>
            <a:r>
              <a:rPr lang="en-US" sz="2400" dirty="0" smtClean="0"/>
              <a:t>Tunnel length</a:t>
            </a:r>
          </a:p>
          <a:p>
            <a:pPr marL="742950" lvl="2" indent="-342900"/>
            <a:r>
              <a:rPr lang="en-US" sz="2400" dirty="0" smtClean="0"/>
              <a:t> ROI</a:t>
            </a:r>
          </a:p>
          <a:p>
            <a:pPr marL="742950" lvl="2" indent="-342900"/>
            <a:r>
              <a:rPr lang="en-US" sz="2400" dirty="0"/>
              <a:t>C</a:t>
            </a:r>
            <a:r>
              <a:rPr lang="en-US" sz="2400" dirty="0" smtClean="0"/>
              <a:t>onductivity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 straight tunnel design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58177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52400"/>
            <a:ext cx="8915400" cy="6149562"/>
            <a:chOff x="228600" y="258936"/>
            <a:chExt cx="8409468" cy="5793331"/>
          </a:xfrm>
        </p:grpSpPr>
        <p:grpSp>
          <p:nvGrpSpPr>
            <p:cNvPr id="212" name="Group 211"/>
            <p:cNvGrpSpPr/>
            <p:nvPr/>
          </p:nvGrpSpPr>
          <p:grpSpPr>
            <a:xfrm>
              <a:off x="228600" y="258936"/>
              <a:ext cx="8409468" cy="5793331"/>
              <a:chOff x="228600" y="228600"/>
              <a:chExt cx="8738205" cy="601980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28600" y="228600"/>
                <a:ext cx="8738205" cy="6019800"/>
                <a:chOff x="228600" y="228600"/>
                <a:chExt cx="8738205" cy="601980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228600" y="228600"/>
                  <a:ext cx="8738205" cy="6019800"/>
                  <a:chOff x="228600" y="228600"/>
                  <a:chExt cx="8738205" cy="6019800"/>
                </a:xfrm>
              </p:grpSpPr>
              <p:grpSp>
                <p:nvGrpSpPr>
                  <p:cNvPr id="324" name="Group 323"/>
                  <p:cNvGrpSpPr/>
                  <p:nvPr/>
                </p:nvGrpSpPr>
                <p:grpSpPr>
                  <a:xfrm>
                    <a:off x="228600" y="228600"/>
                    <a:ext cx="8686801" cy="6019800"/>
                    <a:chOff x="228600" y="228600"/>
                    <a:chExt cx="8686801" cy="6019800"/>
                  </a:xfrm>
                </p:grpSpPr>
                <p:sp>
                  <p:nvSpPr>
                    <p:cNvPr id="326" name="Rectangle 325"/>
                    <p:cNvSpPr/>
                    <p:nvPr/>
                  </p:nvSpPr>
                  <p:spPr>
                    <a:xfrm>
                      <a:off x="228600" y="228600"/>
                      <a:ext cx="7311084" cy="6019800"/>
                    </a:xfrm>
                    <a:prstGeom prst="rect">
                      <a:avLst/>
                    </a:prstGeom>
                    <a:noFill/>
                    <a:ln w="11429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7" name="Rectangle 326"/>
                    <p:cNvSpPr/>
                    <p:nvPr/>
                  </p:nvSpPr>
                  <p:spPr>
                    <a:xfrm>
                      <a:off x="228600" y="3574287"/>
                      <a:ext cx="7315200" cy="828813"/>
                    </a:xfrm>
                    <a:prstGeom prst="rect">
                      <a:avLst/>
                    </a:prstGeom>
                    <a:pattFill prst="horzBrick">
                      <a:fgClr>
                        <a:sysClr val="windowText" lastClr="000000"/>
                      </a:fgClr>
                      <a:bgClr>
                        <a:sysClr val="window" lastClr="FFFFFF"/>
                      </a:bgClr>
                    </a:pattFill>
                    <a:ln w="11429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8" name="Group 327"/>
                    <p:cNvGrpSpPr/>
                    <p:nvPr/>
                  </p:nvGrpSpPr>
                  <p:grpSpPr>
                    <a:xfrm>
                      <a:off x="228600" y="228600"/>
                      <a:ext cx="7315200" cy="6019800"/>
                      <a:chOff x="228600" y="228600"/>
                      <a:chExt cx="7315200" cy="6019800"/>
                    </a:xfrm>
                  </p:grpSpPr>
                  <p:sp>
                    <p:nvSpPr>
                      <p:cNvPr id="408" name="Rectangle 407"/>
                      <p:cNvSpPr/>
                      <p:nvPr/>
                    </p:nvSpPr>
                    <p:spPr>
                      <a:xfrm>
                        <a:off x="228600" y="4944618"/>
                        <a:ext cx="7315200" cy="69797"/>
                      </a:xfrm>
                      <a:prstGeom prst="rect">
                        <a:avLst/>
                      </a:prstGeom>
                      <a:pattFill prst="horzBrick">
                        <a:fgClr>
                          <a:sysClr val="windowText" lastClr="000000"/>
                        </a:fgClr>
                        <a:bgClr>
                          <a:sysClr val="window" lastClr="FFFFFF">
                            <a:lumMod val="95000"/>
                          </a:sys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Rectangle 408"/>
                      <p:cNvSpPr/>
                      <p:nvPr/>
                    </p:nvSpPr>
                    <p:spPr>
                      <a:xfrm>
                        <a:off x="228600" y="5899426"/>
                        <a:ext cx="7315200" cy="348974"/>
                      </a:xfrm>
                      <a:prstGeom prst="rect">
                        <a:avLst/>
                      </a:prstGeom>
                      <a:pattFill prst="horzBrick">
                        <a:fgClr>
                          <a:sysClr val="windowText" lastClr="000000"/>
                        </a:fgClr>
                        <a:bgClr>
                          <a:sysClr val="window" lastClr="FFFFFF"/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Rectangle 409"/>
                      <p:cNvSpPr/>
                      <p:nvPr/>
                    </p:nvSpPr>
                    <p:spPr>
                      <a:xfrm>
                        <a:off x="228600" y="5213626"/>
                        <a:ext cx="7311084" cy="685800"/>
                      </a:xfrm>
                      <a:prstGeom prst="rect">
                        <a:avLst/>
                      </a:prstGeom>
                      <a:pattFill prst="divot">
                        <a:fgClr>
                          <a:sysClr val="windowText" lastClr="000000"/>
                        </a:fgClr>
                        <a:bgClr>
                          <a:srgbClr val="EACA53">
                            <a:lumMod val="40000"/>
                            <a:lumOff val="6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1" name="Rectangle 410"/>
                      <p:cNvSpPr/>
                      <p:nvPr/>
                    </p:nvSpPr>
                    <p:spPr>
                      <a:xfrm>
                        <a:off x="228600" y="5143829"/>
                        <a:ext cx="7311084" cy="69797"/>
                      </a:xfrm>
                      <a:prstGeom prst="rect">
                        <a:avLst/>
                      </a:prstGeom>
                      <a:pattFill prst="divot">
                        <a:fgClr>
                          <a:sysClr val="windowText" lastClr="000000"/>
                        </a:fgClr>
                        <a:bgClr>
                          <a:srgbClr val="C32D2E">
                            <a:lumMod val="20000"/>
                            <a:lumOff val="8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2" name="Rectangle 411"/>
                      <p:cNvSpPr/>
                      <p:nvPr/>
                    </p:nvSpPr>
                    <p:spPr>
                      <a:xfrm>
                        <a:off x="228600" y="228600"/>
                        <a:ext cx="7311084" cy="1066800"/>
                      </a:xfrm>
                      <a:prstGeom prst="rect">
                        <a:avLst/>
                      </a:prstGeom>
                      <a:solidFill>
                        <a:srgbClr val="A7D4F3"/>
                      </a:solid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3" name="Rectangle 412"/>
                      <p:cNvSpPr/>
                      <p:nvPr/>
                    </p:nvSpPr>
                    <p:spPr>
                      <a:xfrm>
                        <a:off x="228600" y="1295400"/>
                        <a:ext cx="7311084" cy="492051"/>
                      </a:xfrm>
                      <a:prstGeom prst="rect">
                        <a:avLst/>
                      </a:prstGeom>
                      <a:pattFill prst="pct5">
                        <a:fgClr>
                          <a:sysClr val="windowText" lastClr="000000"/>
                        </a:fgClr>
                        <a:bgClr>
                          <a:srgbClr val="EACA53">
                            <a:lumMod val="60000"/>
                            <a:lumOff val="4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4" name="Rectangle 413"/>
                      <p:cNvSpPr/>
                      <p:nvPr/>
                    </p:nvSpPr>
                    <p:spPr>
                      <a:xfrm>
                        <a:off x="228600" y="1787452"/>
                        <a:ext cx="7311084" cy="1391478"/>
                      </a:xfrm>
                      <a:prstGeom prst="rect">
                        <a:avLst/>
                      </a:prstGeom>
                      <a:pattFill prst="dashHorz">
                        <a:fgClr>
                          <a:sysClr val="windowText" lastClr="000000"/>
                        </a:fgClr>
                        <a:bgClr>
                          <a:sysClr val="window" lastClr="FFFFFF">
                            <a:lumMod val="65000"/>
                          </a:sys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5" name="Rectangle 414"/>
                      <p:cNvSpPr/>
                      <p:nvPr/>
                    </p:nvSpPr>
                    <p:spPr>
                      <a:xfrm>
                        <a:off x="228600" y="3178930"/>
                        <a:ext cx="7315200" cy="203200"/>
                      </a:xfrm>
                      <a:prstGeom prst="rect">
                        <a:avLst/>
                      </a:prstGeom>
                      <a:pattFill prst="pct20">
                        <a:fgClr>
                          <a:sysClr val="windowText" lastClr="000000"/>
                        </a:fgClr>
                        <a:bgClr>
                          <a:srgbClr val="EACA53">
                            <a:lumMod val="60000"/>
                            <a:lumOff val="4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6" name="Rectangle 415"/>
                      <p:cNvSpPr/>
                      <p:nvPr/>
                    </p:nvSpPr>
                    <p:spPr>
                      <a:xfrm>
                        <a:off x="228600" y="3382130"/>
                        <a:ext cx="7315200" cy="192157"/>
                      </a:xfrm>
                      <a:prstGeom prst="rect">
                        <a:avLst/>
                      </a:prstGeom>
                      <a:pattFill prst="dashHorz">
                        <a:fgClr>
                          <a:sysClr val="windowText" lastClr="000000"/>
                        </a:fgClr>
                        <a:bgClr>
                          <a:sysClr val="window" lastClr="FFFFFF">
                            <a:lumMod val="65000"/>
                          </a:sys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7" name="Rectangle 416"/>
                      <p:cNvSpPr/>
                      <p:nvPr/>
                    </p:nvSpPr>
                    <p:spPr>
                      <a:xfrm>
                        <a:off x="228600" y="4892273"/>
                        <a:ext cx="7315200" cy="52345"/>
                      </a:xfrm>
                      <a:prstGeom prst="rect">
                        <a:avLst/>
                      </a:prstGeom>
                      <a:pattFill prst="dashHorz">
                        <a:fgClr>
                          <a:sysClr val="windowText" lastClr="000000"/>
                        </a:fgClr>
                        <a:bgClr>
                          <a:srgbClr val="C32D2E">
                            <a:lumMod val="60000"/>
                            <a:lumOff val="4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8" name="Rectangle 417"/>
                      <p:cNvSpPr/>
                      <p:nvPr/>
                    </p:nvSpPr>
                    <p:spPr>
                      <a:xfrm>
                        <a:off x="228600" y="5014415"/>
                        <a:ext cx="7315200" cy="52897"/>
                      </a:xfrm>
                      <a:prstGeom prst="rect">
                        <a:avLst/>
                      </a:prstGeom>
                      <a:pattFill prst="dashHorz">
                        <a:fgClr>
                          <a:sysClr val="windowText" lastClr="000000"/>
                        </a:fgClr>
                        <a:bgClr>
                          <a:srgbClr val="C32D2E">
                            <a:lumMod val="60000"/>
                            <a:lumOff val="4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9" name="Rectangle 418"/>
                      <p:cNvSpPr/>
                      <p:nvPr/>
                    </p:nvSpPr>
                    <p:spPr>
                      <a:xfrm>
                        <a:off x="228600" y="4455445"/>
                        <a:ext cx="7311084" cy="436828"/>
                      </a:xfrm>
                      <a:prstGeom prst="rect">
                        <a:avLst/>
                      </a:prstGeom>
                      <a:pattFill prst="horzBrick">
                        <a:fgClr>
                          <a:sysClr val="windowText" lastClr="000000"/>
                        </a:fgClr>
                        <a:bgClr>
                          <a:sysClr val="window" lastClr="FFFFFF"/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20" name="Rectangle 419"/>
                      <p:cNvSpPr/>
                      <p:nvPr/>
                    </p:nvSpPr>
                    <p:spPr>
                      <a:xfrm>
                        <a:off x="228600" y="4403100"/>
                        <a:ext cx="7311084" cy="52345"/>
                      </a:xfrm>
                      <a:prstGeom prst="rect">
                        <a:avLst/>
                      </a:prstGeom>
                      <a:pattFill prst="divot">
                        <a:fgClr>
                          <a:sysClr val="windowText" lastClr="000000"/>
                        </a:fgClr>
                        <a:bgClr>
                          <a:srgbClr val="EACA53">
                            <a:lumMod val="40000"/>
                            <a:lumOff val="6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21" name="Rectangle 420"/>
                      <p:cNvSpPr/>
                      <p:nvPr/>
                    </p:nvSpPr>
                    <p:spPr>
                      <a:xfrm>
                        <a:off x="228600" y="5067312"/>
                        <a:ext cx="7315200" cy="76200"/>
                      </a:xfrm>
                      <a:prstGeom prst="rect">
                        <a:avLst/>
                      </a:prstGeom>
                      <a:pattFill prst="divot">
                        <a:fgClr>
                          <a:sysClr val="windowText" lastClr="000000"/>
                        </a:fgClr>
                        <a:bgClr>
                          <a:srgbClr val="EACA53">
                            <a:lumMod val="40000"/>
                            <a:lumOff val="60000"/>
                          </a:srgbClr>
                        </a:bgClr>
                      </a:pattFill>
                      <a:ln w="11429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9" name="Group 328"/>
                    <p:cNvGrpSpPr/>
                    <p:nvPr/>
                  </p:nvGrpSpPr>
                  <p:grpSpPr>
                    <a:xfrm>
                      <a:off x="1485900" y="929836"/>
                      <a:ext cx="571500" cy="4248891"/>
                      <a:chOff x="1485900" y="929836"/>
                      <a:chExt cx="571500" cy="4248891"/>
                    </a:xfrm>
                  </p:grpSpPr>
                  <p:sp>
                    <p:nvSpPr>
                      <p:cNvPr id="405" name="Rectangle 404"/>
                      <p:cNvSpPr/>
                      <p:nvPr/>
                    </p:nvSpPr>
                    <p:spPr>
                      <a:xfrm>
                        <a:off x="1485900" y="1148911"/>
                        <a:ext cx="533400" cy="152400"/>
                      </a:xfrm>
                      <a:prstGeom prst="rect">
                        <a:avLst/>
                      </a:prstGeom>
                      <a:solidFill>
                        <a:sysClr val="windowText" lastClr="000000"/>
                      </a:solidFill>
                      <a:ln w="11429" cap="flat" cmpd="sng" algn="ctr">
                        <a:noFill/>
                        <a:prstDash val="sysDash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6" name="Rectangle 405"/>
                      <p:cNvSpPr/>
                      <p:nvPr/>
                    </p:nvSpPr>
                    <p:spPr>
                      <a:xfrm>
                        <a:off x="1828800" y="929836"/>
                        <a:ext cx="228600" cy="371474"/>
                      </a:xfrm>
                      <a:prstGeom prst="rect">
                        <a:avLst/>
                      </a:prstGeom>
                      <a:solidFill>
                        <a:sysClr val="windowText" lastClr="000000"/>
                      </a:solidFill>
                      <a:ln w="11429" cap="flat" cmpd="sng" algn="ctr">
                        <a:noFill/>
                        <a:prstDash val="sysDash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07" name="Straight Connector 406"/>
                      <p:cNvCxnSpPr/>
                      <p:nvPr/>
                    </p:nvCxnSpPr>
                    <p:spPr>
                      <a:xfrm>
                        <a:off x="1943100" y="1295400"/>
                        <a:ext cx="0" cy="3883327"/>
                      </a:xfrm>
                      <a:prstGeom prst="line">
                        <a:avLst/>
                      </a:prstGeom>
                      <a:noFill/>
                      <a:ln w="381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cxnSp>
                  <p:nvCxnSpPr>
                    <p:cNvPr id="331" name="Straight Connector 330"/>
                    <p:cNvCxnSpPr/>
                    <p:nvPr/>
                  </p:nvCxnSpPr>
                  <p:spPr>
                    <a:xfrm>
                      <a:off x="1371600" y="5178727"/>
                      <a:ext cx="2133600" cy="0"/>
                    </a:xfrm>
                    <a:prstGeom prst="line">
                      <a:avLst/>
                    </a:prstGeom>
                    <a:noFill/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332" name="Group 331"/>
                    <p:cNvGrpSpPr/>
                    <p:nvPr/>
                  </p:nvGrpSpPr>
                  <p:grpSpPr>
                    <a:xfrm>
                      <a:off x="3276600" y="2057400"/>
                      <a:ext cx="5638801" cy="4187686"/>
                      <a:chOff x="3276600" y="1362766"/>
                      <a:chExt cx="5638801" cy="4187686"/>
                    </a:xfrm>
                  </p:grpSpPr>
                  <p:grpSp>
                    <p:nvGrpSpPr>
                      <p:cNvPr id="377" name="Group 376"/>
                      <p:cNvGrpSpPr/>
                      <p:nvPr/>
                    </p:nvGrpSpPr>
                    <p:grpSpPr>
                      <a:xfrm>
                        <a:off x="3276600" y="1362766"/>
                        <a:ext cx="5638801" cy="4187686"/>
                        <a:chOff x="3276600" y="1362766"/>
                        <a:chExt cx="5638801" cy="4187686"/>
                      </a:xfrm>
                    </p:grpSpPr>
                    <p:grpSp>
                      <p:nvGrpSpPr>
                        <p:cNvPr id="379" name="Group 378"/>
                        <p:cNvGrpSpPr/>
                        <p:nvPr/>
                      </p:nvGrpSpPr>
                      <p:grpSpPr>
                        <a:xfrm>
                          <a:off x="3276600" y="1362766"/>
                          <a:ext cx="5638801" cy="4187686"/>
                          <a:chOff x="3276600" y="1362766"/>
                          <a:chExt cx="5638801" cy="4187686"/>
                        </a:xfrm>
                      </p:grpSpPr>
                      <p:grpSp>
                        <p:nvGrpSpPr>
                          <p:cNvPr id="381" name="Group 380"/>
                          <p:cNvGrpSpPr/>
                          <p:nvPr/>
                        </p:nvGrpSpPr>
                        <p:grpSpPr>
                          <a:xfrm>
                            <a:off x="4572000" y="1362766"/>
                            <a:ext cx="4343401" cy="4187685"/>
                            <a:chOff x="4572000" y="2172865"/>
                            <a:chExt cx="4343401" cy="2703935"/>
                          </a:xfrm>
                        </p:grpSpPr>
                        <p:sp>
                          <p:nvSpPr>
                            <p:cNvPr id="386" name="Rectangle 385"/>
                            <p:cNvSpPr/>
                            <p:nvPr/>
                          </p:nvSpPr>
                          <p:spPr>
                            <a:xfrm>
                              <a:off x="4572000" y="2172865"/>
                              <a:ext cx="4343400" cy="255561"/>
                            </a:xfrm>
                            <a:prstGeom prst="rect">
                              <a:avLst/>
                            </a:prstGeom>
                            <a:pattFill prst="horzBrick">
                              <a:fgClr>
                                <a:sysClr val="windowText" lastClr="000000"/>
                              </a:fgClr>
                              <a:bgClr>
                                <a:sysClr val="window" lastClr="FFFFFF"/>
                              </a:bgClr>
                            </a:pattFill>
                            <a:ln w="11429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CA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Times New Roman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387" name="Rectangle 386"/>
                            <p:cNvSpPr/>
                            <p:nvPr/>
                          </p:nvSpPr>
                          <p:spPr>
                            <a:xfrm>
                              <a:off x="4572000" y="2428422"/>
                              <a:ext cx="4343400" cy="95829"/>
                            </a:xfrm>
                            <a:prstGeom prst="rect">
                              <a:avLst/>
                            </a:prstGeom>
                            <a:pattFill prst="dashHorz">
                              <a:fgClr>
                                <a:sysClr val="windowText" lastClr="000000"/>
                              </a:fgClr>
                              <a:bgClr>
                                <a:srgbClr val="C32D2E">
                                  <a:lumMod val="60000"/>
                                  <a:lumOff val="40000"/>
                                </a:srgbClr>
                              </a:bgClr>
                            </a:pattFill>
                            <a:ln w="11429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CA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Times New Roman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388" name="Rectangle 387"/>
                            <p:cNvSpPr/>
                            <p:nvPr/>
                          </p:nvSpPr>
                          <p:spPr>
                            <a:xfrm>
                              <a:off x="4572000" y="4536723"/>
                              <a:ext cx="4343400" cy="340077"/>
                            </a:xfrm>
                            <a:prstGeom prst="rect">
                              <a:avLst/>
                            </a:prstGeom>
                            <a:pattFill prst="horzBrick">
                              <a:fgClr>
                                <a:sysClr val="windowText" lastClr="000000"/>
                              </a:fgClr>
                              <a:bgClr>
                                <a:sysClr val="window" lastClr="FFFFFF"/>
                              </a:bgClr>
                            </a:pattFill>
                            <a:ln w="11429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CA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Times New Roman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389" name="Rectangle 388"/>
                            <p:cNvSpPr/>
                            <p:nvPr/>
                          </p:nvSpPr>
                          <p:spPr>
                            <a:xfrm>
                              <a:off x="4572001" y="2514273"/>
                              <a:ext cx="4343400" cy="2012472"/>
                            </a:xfrm>
                            <a:prstGeom prst="rect">
                              <a:avLst/>
                            </a:prstGeom>
                            <a:pattFill prst="divot">
                              <a:fgClr>
                                <a:sysClr val="windowText" lastClr="000000"/>
                              </a:fgClr>
                              <a:bgClr>
                                <a:srgbClr val="EACA53">
                                  <a:lumMod val="40000"/>
                                  <a:lumOff val="60000"/>
                                </a:srgbClr>
                              </a:bgClr>
                            </a:pattFill>
                            <a:ln w="11429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CA" sz="18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Times New Roman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2" name="Straight Connector 381"/>
                          <p:cNvCxnSpPr/>
                          <p:nvPr/>
                        </p:nvCxnSpPr>
                        <p:spPr>
                          <a:xfrm>
                            <a:off x="3276600" y="4284882"/>
                            <a:ext cx="0" cy="1002224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</a:ln>
                          <a:effectLst/>
                        </p:spPr>
                      </p:cxnSp>
                      <p:cxnSp>
                        <p:nvCxnSpPr>
                          <p:cNvPr id="383" name="Straight Connector 382"/>
                          <p:cNvCxnSpPr/>
                          <p:nvPr/>
                        </p:nvCxnSpPr>
                        <p:spPr>
                          <a:xfrm flipH="1">
                            <a:off x="3276600" y="1362766"/>
                            <a:ext cx="1295400" cy="2922116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</a:ln>
                          <a:effectLst/>
                        </p:spPr>
                      </p:cxnSp>
                      <p:cxnSp>
                        <p:nvCxnSpPr>
                          <p:cNvPr id="384" name="Straight Connector 383"/>
                          <p:cNvCxnSpPr/>
                          <p:nvPr/>
                        </p:nvCxnSpPr>
                        <p:spPr>
                          <a:xfrm flipH="1" flipV="1">
                            <a:off x="3276600" y="5287106"/>
                            <a:ext cx="1295400" cy="263346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</a:ln>
                          <a:effectLst/>
                        </p:spPr>
                      </p:cxnSp>
                      <p:sp>
                        <p:nvSpPr>
                          <p:cNvPr id="385" name="Rectangle 384"/>
                          <p:cNvSpPr/>
                          <p:nvPr/>
                        </p:nvSpPr>
                        <p:spPr>
                          <a:xfrm>
                            <a:off x="4572000" y="2147956"/>
                            <a:ext cx="4343400" cy="300991"/>
                          </a:xfrm>
                          <a:prstGeom prst="rect">
                            <a:avLst/>
                          </a:prstGeom>
                          <a:pattFill prst="divot">
                            <a:fgClr>
                              <a:sysClr val="windowText" lastClr="000000"/>
                            </a:fgClr>
                            <a:bgClr>
                              <a:srgbClr val="F5D3D3"/>
                            </a:bgClr>
                          </a:pattFill>
                          <a:ln w="11429" cap="flat" cmpd="sng" algn="ctr">
                            <a:solidFill>
                              <a:sysClr val="windowText" lastClr="000000"/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CA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Times New Roman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380" name="Rectangle 379"/>
                        <p:cNvSpPr/>
                        <p:nvPr/>
                      </p:nvSpPr>
                      <p:spPr>
                        <a:xfrm>
                          <a:off x="4572000" y="2564543"/>
                          <a:ext cx="4343400" cy="75247"/>
                        </a:xfrm>
                        <a:prstGeom prst="rect">
                          <a:avLst/>
                        </a:prstGeom>
                        <a:pattFill prst="divot">
                          <a:fgClr>
                            <a:sysClr val="windowText" lastClr="000000"/>
                          </a:fgClr>
                          <a:bgClr>
                            <a:srgbClr val="C32D2E">
                              <a:lumMod val="20000"/>
                              <a:lumOff val="80000"/>
                            </a:srgbClr>
                          </a:bgClr>
                        </a:pattFill>
                        <a:ln w="11429" cap="flat" cmpd="sng" algn="ctr">
                          <a:solidFill>
                            <a:sysClr val="windowText" lastClr="000000"/>
                          </a:solidFill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CA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378" name="Rectangle 377"/>
                      <p:cNvSpPr/>
                      <p:nvPr/>
                    </p:nvSpPr>
                    <p:spPr>
                      <a:xfrm>
                        <a:off x="4572000" y="1362766"/>
                        <a:ext cx="4343400" cy="4187685"/>
                      </a:xfrm>
                      <a:prstGeom prst="rect">
                        <a:avLst/>
                      </a:prstGeom>
                      <a:noFill/>
                      <a:ln w="508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33" name="Rectangle 332"/>
                    <p:cNvSpPr/>
                    <p:nvPr/>
                  </p:nvSpPr>
                  <p:spPr>
                    <a:xfrm>
                      <a:off x="4572001" y="2884213"/>
                      <a:ext cx="3047998" cy="23998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1429" cap="flat" cmpd="sng" algn="ctr">
                      <a:solidFill>
                        <a:srgbClr val="3891A7">
                          <a:shade val="50000"/>
                        </a:srgbClr>
                      </a:solidFill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4" name="Freeform 333"/>
                    <p:cNvSpPr/>
                    <p:nvPr/>
                  </p:nvSpPr>
                  <p:spPr>
                    <a:xfrm>
                      <a:off x="5308130" y="2255298"/>
                      <a:ext cx="3581400" cy="216240"/>
                    </a:xfrm>
                    <a:custGeom>
                      <a:avLst/>
                      <a:gdLst>
                        <a:gd name="connsiteX0" fmla="*/ 0 w 2657475"/>
                        <a:gd name="connsiteY0" fmla="*/ 28575 h 238125"/>
                        <a:gd name="connsiteX1" fmla="*/ 0 w 2657475"/>
                        <a:gd name="connsiteY1" fmla="*/ 28575 h 238125"/>
                        <a:gd name="connsiteX2" fmla="*/ 85725 w 2657475"/>
                        <a:gd name="connsiteY2" fmla="*/ 9525 h 238125"/>
                        <a:gd name="connsiteX3" fmla="*/ 295275 w 2657475"/>
                        <a:gd name="connsiteY3" fmla="*/ 0 h 238125"/>
                        <a:gd name="connsiteX4" fmla="*/ 952500 w 2657475"/>
                        <a:gd name="connsiteY4" fmla="*/ 0 h 238125"/>
                        <a:gd name="connsiteX5" fmla="*/ 1581150 w 2657475"/>
                        <a:gd name="connsiteY5" fmla="*/ 0 h 238125"/>
                        <a:gd name="connsiteX6" fmla="*/ 1685925 w 2657475"/>
                        <a:gd name="connsiteY6" fmla="*/ 0 h 238125"/>
                        <a:gd name="connsiteX7" fmla="*/ 2266950 w 2657475"/>
                        <a:gd name="connsiteY7" fmla="*/ 19050 h 238125"/>
                        <a:gd name="connsiteX8" fmla="*/ 2381250 w 2657475"/>
                        <a:gd name="connsiteY8" fmla="*/ 28575 h 238125"/>
                        <a:gd name="connsiteX9" fmla="*/ 2657475 w 2657475"/>
                        <a:gd name="connsiteY9" fmla="*/ 47625 h 238125"/>
                        <a:gd name="connsiteX10" fmla="*/ 2657475 w 2657475"/>
                        <a:gd name="connsiteY10" fmla="*/ 123825 h 238125"/>
                        <a:gd name="connsiteX11" fmla="*/ 2600325 w 2657475"/>
                        <a:gd name="connsiteY11" fmla="*/ 161925 h 238125"/>
                        <a:gd name="connsiteX12" fmla="*/ 2466975 w 2657475"/>
                        <a:gd name="connsiteY12" fmla="*/ 190500 h 238125"/>
                        <a:gd name="connsiteX13" fmla="*/ 2133600 w 2657475"/>
                        <a:gd name="connsiteY13" fmla="*/ 200025 h 238125"/>
                        <a:gd name="connsiteX14" fmla="*/ 2047875 w 2657475"/>
                        <a:gd name="connsiteY14" fmla="*/ 219075 h 238125"/>
                        <a:gd name="connsiteX15" fmla="*/ 314325 w 2657475"/>
                        <a:gd name="connsiteY15" fmla="*/ 238125 h 238125"/>
                        <a:gd name="connsiteX16" fmla="*/ 76200 w 2657475"/>
                        <a:gd name="connsiteY16" fmla="*/ 238125 h 238125"/>
                        <a:gd name="connsiteX17" fmla="*/ 28575 w 2657475"/>
                        <a:gd name="connsiteY17" fmla="*/ 152400 h 238125"/>
                        <a:gd name="connsiteX18" fmla="*/ 0 w 2657475"/>
                        <a:gd name="connsiteY18" fmla="*/ 28575 h 238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657475" h="238125">
                          <a:moveTo>
                            <a:pt x="0" y="28575"/>
                          </a:moveTo>
                          <a:lnTo>
                            <a:pt x="0" y="28575"/>
                          </a:lnTo>
                          <a:cubicBezTo>
                            <a:pt x="28575" y="22225"/>
                            <a:pt x="56589" y="12345"/>
                            <a:pt x="85725" y="9525"/>
                          </a:cubicBezTo>
                          <a:cubicBezTo>
                            <a:pt x="155322" y="2790"/>
                            <a:pt x="295275" y="0"/>
                            <a:pt x="295275" y="0"/>
                          </a:cubicBezTo>
                          <a:lnTo>
                            <a:pt x="952500" y="0"/>
                          </a:lnTo>
                          <a:lnTo>
                            <a:pt x="1581150" y="0"/>
                          </a:lnTo>
                          <a:lnTo>
                            <a:pt x="1685925" y="0"/>
                          </a:lnTo>
                          <a:lnTo>
                            <a:pt x="2266950" y="19050"/>
                          </a:lnTo>
                          <a:cubicBezTo>
                            <a:pt x="2362142" y="29627"/>
                            <a:pt x="2323924" y="28575"/>
                            <a:pt x="2381250" y="28575"/>
                          </a:cubicBezTo>
                          <a:lnTo>
                            <a:pt x="2657475" y="47625"/>
                          </a:lnTo>
                          <a:lnTo>
                            <a:pt x="2657475" y="123825"/>
                          </a:lnTo>
                          <a:lnTo>
                            <a:pt x="2600325" y="161925"/>
                          </a:lnTo>
                          <a:lnTo>
                            <a:pt x="2466975" y="190500"/>
                          </a:lnTo>
                          <a:lnTo>
                            <a:pt x="2133600" y="200025"/>
                          </a:lnTo>
                          <a:lnTo>
                            <a:pt x="2047875" y="219075"/>
                          </a:lnTo>
                          <a:lnTo>
                            <a:pt x="314325" y="238125"/>
                          </a:lnTo>
                          <a:lnTo>
                            <a:pt x="76200" y="238125"/>
                          </a:lnTo>
                          <a:lnTo>
                            <a:pt x="28575" y="152400"/>
                          </a:lnTo>
                          <a:lnTo>
                            <a:pt x="0" y="28575"/>
                          </a:lnTo>
                          <a:close/>
                        </a:path>
                      </a:pathLst>
                    </a:custGeom>
                    <a:solidFill>
                      <a:srgbClr val="3E54F4"/>
                    </a:solidFill>
                    <a:ln w="11429" cap="flat" cmpd="sng" algn="ctr">
                      <a:solidFill>
                        <a:srgbClr val="3891A7">
                          <a:shade val="50000"/>
                        </a:srgbClr>
                      </a:solidFill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5" name="Freeform 334"/>
                    <p:cNvSpPr/>
                    <p:nvPr/>
                  </p:nvSpPr>
                  <p:spPr>
                    <a:xfrm>
                      <a:off x="4572001" y="5764268"/>
                      <a:ext cx="4267200" cy="434943"/>
                    </a:xfrm>
                    <a:custGeom>
                      <a:avLst/>
                      <a:gdLst>
                        <a:gd name="connsiteX0" fmla="*/ 1322 w 4430447"/>
                        <a:gd name="connsiteY0" fmla="*/ 40214 h 434943"/>
                        <a:gd name="connsiteX1" fmla="*/ 1322 w 4430447"/>
                        <a:gd name="connsiteY1" fmla="*/ 40214 h 434943"/>
                        <a:gd name="connsiteX2" fmla="*/ 106097 w 4430447"/>
                        <a:gd name="connsiteY2" fmla="*/ 11639 h 434943"/>
                        <a:gd name="connsiteX3" fmla="*/ 277547 w 4430447"/>
                        <a:gd name="connsiteY3" fmla="*/ 30689 h 434943"/>
                        <a:gd name="connsiteX4" fmla="*/ 363272 w 4430447"/>
                        <a:gd name="connsiteY4" fmla="*/ 49739 h 434943"/>
                        <a:gd name="connsiteX5" fmla="*/ 401372 w 4430447"/>
                        <a:gd name="connsiteY5" fmla="*/ 59264 h 434943"/>
                        <a:gd name="connsiteX6" fmla="*/ 477572 w 4430447"/>
                        <a:gd name="connsiteY6" fmla="*/ 78314 h 434943"/>
                        <a:gd name="connsiteX7" fmla="*/ 515672 w 4430447"/>
                        <a:gd name="connsiteY7" fmla="*/ 97364 h 434943"/>
                        <a:gd name="connsiteX8" fmla="*/ 544247 w 4430447"/>
                        <a:gd name="connsiteY8" fmla="*/ 116414 h 434943"/>
                        <a:gd name="connsiteX9" fmla="*/ 658547 w 4430447"/>
                        <a:gd name="connsiteY9" fmla="*/ 135464 h 434943"/>
                        <a:gd name="connsiteX10" fmla="*/ 810947 w 4430447"/>
                        <a:gd name="connsiteY10" fmla="*/ 125939 h 434943"/>
                        <a:gd name="connsiteX11" fmla="*/ 915722 w 4430447"/>
                        <a:gd name="connsiteY11" fmla="*/ 97364 h 434943"/>
                        <a:gd name="connsiteX12" fmla="*/ 1420547 w 4430447"/>
                        <a:gd name="connsiteY12" fmla="*/ 87839 h 434943"/>
                        <a:gd name="connsiteX13" fmla="*/ 1458647 w 4430447"/>
                        <a:gd name="connsiteY13" fmla="*/ 78314 h 434943"/>
                        <a:gd name="connsiteX14" fmla="*/ 1563422 w 4430447"/>
                        <a:gd name="connsiteY14" fmla="*/ 59264 h 434943"/>
                        <a:gd name="connsiteX15" fmla="*/ 1925372 w 4430447"/>
                        <a:gd name="connsiteY15" fmla="*/ 68789 h 434943"/>
                        <a:gd name="connsiteX16" fmla="*/ 3239822 w 4430447"/>
                        <a:gd name="connsiteY16" fmla="*/ 87839 h 434943"/>
                        <a:gd name="connsiteX17" fmla="*/ 3468422 w 4430447"/>
                        <a:gd name="connsiteY17" fmla="*/ 78314 h 434943"/>
                        <a:gd name="connsiteX18" fmla="*/ 3516047 w 4430447"/>
                        <a:gd name="connsiteY18" fmla="*/ 68789 h 434943"/>
                        <a:gd name="connsiteX19" fmla="*/ 3630347 w 4430447"/>
                        <a:gd name="connsiteY19" fmla="*/ 59264 h 434943"/>
                        <a:gd name="connsiteX20" fmla="*/ 3773222 w 4430447"/>
                        <a:gd name="connsiteY20" fmla="*/ 40214 h 434943"/>
                        <a:gd name="connsiteX21" fmla="*/ 3839897 w 4430447"/>
                        <a:gd name="connsiteY21" fmla="*/ 30689 h 434943"/>
                        <a:gd name="connsiteX22" fmla="*/ 4230422 w 4430447"/>
                        <a:gd name="connsiteY22" fmla="*/ 21164 h 434943"/>
                        <a:gd name="connsiteX23" fmla="*/ 4268522 w 4430447"/>
                        <a:gd name="connsiteY23" fmla="*/ 2114 h 434943"/>
                        <a:gd name="connsiteX24" fmla="*/ 4430447 w 4430447"/>
                        <a:gd name="connsiteY24" fmla="*/ 21164 h 434943"/>
                        <a:gd name="connsiteX25" fmla="*/ 4401872 w 4430447"/>
                        <a:gd name="connsiteY25" fmla="*/ 144989 h 434943"/>
                        <a:gd name="connsiteX26" fmla="*/ 4373297 w 4430447"/>
                        <a:gd name="connsiteY26" fmla="*/ 154514 h 434943"/>
                        <a:gd name="connsiteX27" fmla="*/ 4306622 w 4430447"/>
                        <a:gd name="connsiteY27" fmla="*/ 202139 h 434943"/>
                        <a:gd name="connsiteX28" fmla="*/ 4278047 w 4430447"/>
                        <a:gd name="connsiteY28" fmla="*/ 221189 h 434943"/>
                        <a:gd name="connsiteX29" fmla="*/ 4144697 w 4430447"/>
                        <a:gd name="connsiteY29" fmla="*/ 259289 h 434943"/>
                        <a:gd name="connsiteX30" fmla="*/ 4116122 w 4430447"/>
                        <a:gd name="connsiteY30" fmla="*/ 268814 h 434943"/>
                        <a:gd name="connsiteX31" fmla="*/ 4097072 w 4430447"/>
                        <a:gd name="connsiteY31" fmla="*/ 297389 h 434943"/>
                        <a:gd name="connsiteX32" fmla="*/ 3973247 w 4430447"/>
                        <a:gd name="connsiteY32" fmla="*/ 335489 h 434943"/>
                        <a:gd name="connsiteX33" fmla="*/ 3839897 w 4430447"/>
                        <a:gd name="connsiteY33" fmla="*/ 354539 h 434943"/>
                        <a:gd name="connsiteX34" fmla="*/ 3754172 w 4430447"/>
                        <a:gd name="connsiteY34" fmla="*/ 345014 h 434943"/>
                        <a:gd name="connsiteX35" fmla="*/ 3668447 w 4430447"/>
                        <a:gd name="connsiteY35" fmla="*/ 354539 h 434943"/>
                        <a:gd name="connsiteX36" fmla="*/ 3544622 w 4430447"/>
                        <a:gd name="connsiteY36" fmla="*/ 364064 h 434943"/>
                        <a:gd name="connsiteX37" fmla="*/ 3477947 w 4430447"/>
                        <a:gd name="connsiteY37" fmla="*/ 373589 h 434943"/>
                        <a:gd name="connsiteX38" fmla="*/ 3430322 w 4430447"/>
                        <a:gd name="connsiteY38" fmla="*/ 383114 h 434943"/>
                        <a:gd name="connsiteX39" fmla="*/ 3306497 w 4430447"/>
                        <a:gd name="connsiteY39" fmla="*/ 392639 h 434943"/>
                        <a:gd name="connsiteX40" fmla="*/ 2744522 w 4430447"/>
                        <a:gd name="connsiteY40" fmla="*/ 421214 h 434943"/>
                        <a:gd name="connsiteX41" fmla="*/ 2258747 w 4430447"/>
                        <a:gd name="connsiteY41" fmla="*/ 421214 h 434943"/>
                        <a:gd name="connsiteX42" fmla="*/ 2173022 w 4430447"/>
                        <a:gd name="connsiteY42" fmla="*/ 411689 h 434943"/>
                        <a:gd name="connsiteX43" fmla="*/ 1696772 w 4430447"/>
                        <a:gd name="connsiteY43" fmla="*/ 402164 h 434943"/>
                        <a:gd name="connsiteX44" fmla="*/ 1344347 w 4430447"/>
                        <a:gd name="connsiteY44" fmla="*/ 411689 h 434943"/>
                        <a:gd name="connsiteX45" fmla="*/ 744272 w 4430447"/>
                        <a:gd name="connsiteY45" fmla="*/ 402164 h 434943"/>
                        <a:gd name="connsiteX46" fmla="*/ 458522 w 4430447"/>
                        <a:gd name="connsiteY46" fmla="*/ 392639 h 434943"/>
                        <a:gd name="connsiteX47" fmla="*/ 429947 w 4430447"/>
                        <a:gd name="connsiteY47" fmla="*/ 383114 h 434943"/>
                        <a:gd name="connsiteX48" fmla="*/ 239447 w 4430447"/>
                        <a:gd name="connsiteY48" fmla="*/ 373589 h 434943"/>
                        <a:gd name="connsiteX49" fmla="*/ 96572 w 4430447"/>
                        <a:gd name="connsiteY49" fmla="*/ 345014 h 434943"/>
                        <a:gd name="connsiteX50" fmla="*/ 67997 w 4430447"/>
                        <a:gd name="connsiteY50" fmla="*/ 335489 h 434943"/>
                        <a:gd name="connsiteX51" fmla="*/ 39422 w 4430447"/>
                        <a:gd name="connsiteY51" fmla="*/ 325964 h 434943"/>
                        <a:gd name="connsiteX52" fmla="*/ 1322 w 4430447"/>
                        <a:gd name="connsiteY52" fmla="*/ 335489 h 434943"/>
                        <a:gd name="connsiteX53" fmla="*/ 20372 w 4430447"/>
                        <a:gd name="connsiteY53" fmla="*/ 278339 h 434943"/>
                        <a:gd name="connsiteX54" fmla="*/ 1322 w 4430447"/>
                        <a:gd name="connsiteY54" fmla="*/ 40214 h 434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</a:cxnLst>
                      <a:rect l="l" t="t" r="r" b="b"/>
                      <a:pathLst>
                        <a:path w="4430447" h="434943">
                          <a:moveTo>
                            <a:pt x="1322" y="40214"/>
                          </a:moveTo>
                          <a:lnTo>
                            <a:pt x="1322" y="40214"/>
                          </a:lnTo>
                          <a:cubicBezTo>
                            <a:pt x="36247" y="30689"/>
                            <a:pt x="70012" y="14526"/>
                            <a:pt x="106097" y="11639"/>
                          </a:cubicBezTo>
                          <a:cubicBezTo>
                            <a:pt x="222766" y="2305"/>
                            <a:pt x="204950" y="16170"/>
                            <a:pt x="277547" y="30689"/>
                          </a:cubicBezTo>
                          <a:cubicBezTo>
                            <a:pt x="420792" y="59338"/>
                            <a:pt x="276765" y="25023"/>
                            <a:pt x="363272" y="49739"/>
                          </a:cubicBezTo>
                          <a:cubicBezTo>
                            <a:pt x="375859" y="53335"/>
                            <a:pt x="388593" y="56424"/>
                            <a:pt x="401372" y="59264"/>
                          </a:cubicBezTo>
                          <a:cubicBezTo>
                            <a:pt x="432336" y="66145"/>
                            <a:pt x="450077" y="66530"/>
                            <a:pt x="477572" y="78314"/>
                          </a:cubicBezTo>
                          <a:cubicBezTo>
                            <a:pt x="490623" y="83907"/>
                            <a:pt x="503344" y="90319"/>
                            <a:pt x="515672" y="97364"/>
                          </a:cubicBezTo>
                          <a:cubicBezTo>
                            <a:pt x="525611" y="103044"/>
                            <a:pt x="533528" y="112394"/>
                            <a:pt x="544247" y="116414"/>
                          </a:cubicBezTo>
                          <a:cubicBezTo>
                            <a:pt x="561389" y="122842"/>
                            <a:pt x="648646" y="134050"/>
                            <a:pt x="658547" y="135464"/>
                          </a:cubicBezTo>
                          <a:cubicBezTo>
                            <a:pt x="709347" y="132289"/>
                            <a:pt x="760515" y="132816"/>
                            <a:pt x="810947" y="125939"/>
                          </a:cubicBezTo>
                          <a:cubicBezTo>
                            <a:pt x="887992" y="115433"/>
                            <a:pt x="844749" y="99811"/>
                            <a:pt x="915722" y="97364"/>
                          </a:cubicBezTo>
                          <a:cubicBezTo>
                            <a:pt x="1083927" y="91564"/>
                            <a:pt x="1252272" y="91014"/>
                            <a:pt x="1420547" y="87839"/>
                          </a:cubicBezTo>
                          <a:cubicBezTo>
                            <a:pt x="1433247" y="84664"/>
                            <a:pt x="1445734" y="80466"/>
                            <a:pt x="1458647" y="78314"/>
                          </a:cubicBezTo>
                          <a:cubicBezTo>
                            <a:pt x="1566350" y="60363"/>
                            <a:pt x="1502114" y="79700"/>
                            <a:pt x="1563422" y="59264"/>
                          </a:cubicBezTo>
                          <a:lnTo>
                            <a:pt x="1925372" y="68789"/>
                          </a:lnTo>
                          <a:lnTo>
                            <a:pt x="3239822" y="87839"/>
                          </a:lnTo>
                          <a:cubicBezTo>
                            <a:pt x="3316022" y="84664"/>
                            <a:pt x="3392337" y="83561"/>
                            <a:pt x="3468422" y="78314"/>
                          </a:cubicBezTo>
                          <a:cubicBezTo>
                            <a:pt x="3484573" y="77200"/>
                            <a:pt x="3499969" y="70681"/>
                            <a:pt x="3516047" y="68789"/>
                          </a:cubicBezTo>
                          <a:cubicBezTo>
                            <a:pt x="3554017" y="64322"/>
                            <a:pt x="3592247" y="62439"/>
                            <a:pt x="3630347" y="59264"/>
                          </a:cubicBezTo>
                          <a:cubicBezTo>
                            <a:pt x="3698331" y="36603"/>
                            <a:pt x="3636964" y="54557"/>
                            <a:pt x="3773222" y="40214"/>
                          </a:cubicBezTo>
                          <a:cubicBezTo>
                            <a:pt x="3795549" y="37864"/>
                            <a:pt x="3817466" y="31624"/>
                            <a:pt x="3839897" y="30689"/>
                          </a:cubicBezTo>
                          <a:cubicBezTo>
                            <a:pt x="3969998" y="25268"/>
                            <a:pt x="4100247" y="24339"/>
                            <a:pt x="4230422" y="21164"/>
                          </a:cubicBezTo>
                          <a:cubicBezTo>
                            <a:pt x="4243122" y="14814"/>
                            <a:pt x="4254345" y="2902"/>
                            <a:pt x="4268522" y="2114"/>
                          </a:cubicBezTo>
                          <a:cubicBezTo>
                            <a:pt x="4365074" y="-3250"/>
                            <a:pt x="4370143" y="1063"/>
                            <a:pt x="4430447" y="21164"/>
                          </a:cubicBezTo>
                          <a:cubicBezTo>
                            <a:pt x="4427577" y="49866"/>
                            <a:pt x="4435825" y="117826"/>
                            <a:pt x="4401872" y="144989"/>
                          </a:cubicBezTo>
                          <a:cubicBezTo>
                            <a:pt x="4394032" y="151261"/>
                            <a:pt x="4382822" y="151339"/>
                            <a:pt x="4373297" y="154514"/>
                          </a:cubicBezTo>
                          <a:cubicBezTo>
                            <a:pt x="4352660" y="216426"/>
                            <a:pt x="4382822" y="151339"/>
                            <a:pt x="4306622" y="202139"/>
                          </a:cubicBezTo>
                          <a:cubicBezTo>
                            <a:pt x="4297097" y="208489"/>
                            <a:pt x="4288508" y="216540"/>
                            <a:pt x="4278047" y="221189"/>
                          </a:cubicBezTo>
                          <a:cubicBezTo>
                            <a:pt x="4223009" y="245650"/>
                            <a:pt x="4205239" y="239108"/>
                            <a:pt x="4144697" y="259289"/>
                          </a:cubicBezTo>
                          <a:lnTo>
                            <a:pt x="4116122" y="268814"/>
                          </a:lnTo>
                          <a:cubicBezTo>
                            <a:pt x="4109772" y="278339"/>
                            <a:pt x="4102192" y="287150"/>
                            <a:pt x="4097072" y="297389"/>
                          </a:cubicBezTo>
                          <a:cubicBezTo>
                            <a:pt x="4064180" y="363174"/>
                            <a:pt x="4140496" y="321552"/>
                            <a:pt x="3973247" y="335489"/>
                          </a:cubicBezTo>
                          <a:cubicBezTo>
                            <a:pt x="3929280" y="344282"/>
                            <a:pt x="3885148" y="354539"/>
                            <a:pt x="3839897" y="354539"/>
                          </a:cubicBezTo>
                          <a:cubicBezTo>
                            <a:pt x="3811146" y="354539"/>
                            <a:pt x="3782747" y="348189"/>
                            <a:pt x="3754172" y="345014"/>
                          </a:cubicBezTo>
                          <a:cubicBezTo>
                            <a:pt x="3725597" y="348189"/>
                            <a:pt x="3697080" y="351936"/>
                            <a:pt x="3668447" y="354539"/>
                          </a:cubicBezTo>
                          <a:cubicBezTo>
                            <a:pt x="3627220" y="358287"/>
                            <a:pt x="3585813" y="359945"/>
                            <a:pt x="3544622" y="364064"/>
                          </a:cubicBezTo>
                          <a:cubicBezTo>
                            <a:pt x="3522283" y="366298"/>
                            <a:pt x="3500092" y="369898"/>
                            <a:pt x="3477947" y="373589"/>
                          </a:cubicBezTo>
                          <a:cubicBezTo>
                            <a:pt x="3461978" y="376251"/>
                            <a:pt x="3446412" y="381326"/>
                            <a:pt x="3430322" y="383114"/>
                          </a:cubicBezTo>
                          <a:cubicBezTo>
                            <a:pt x="3389178" y="387686"/>
                            <a:pt x="3347817" y="390109"/>
                            <a:pt x="3306497" y="392639"/>
                          </a:cubicBezTo>
                          <a:cubicBezTo>
                            <a:pt x="3023467" y="409967"/>
                            <a:pt x="2993139" y="410405"/>
                            <a:pt x="2744522" y="421214"/>
                          </a:cubicBezTo>
                          <a:cubicBezTo>
                            <a:pt x="2531246" y="442542"/>
                            <a:pt x="2634071" y="436227"/>
                            <a:pt x="2258747" y="421214"/>
                          </a:cubicBezTo>
                          <a:cubicBezTo>
                            <a:pt x="2230019" y="420065"/>
                            <a:pt x="2201756" y="412663"/>
                            <a:pt x="2173022" y="411689"/>
                          </a:cubicBezTo>
                          <a:cubicBezTo>
                            <a:pt x="2014331" y="406310"/>
                            <a:pt x="1855522" y="405339"/>
                            <a:pt x="1696772" y="402164"/>
                          </a:cubicBezTo>
                          <a:cubicBezTo>
                            <a:pt x="1475300" y="377556"/>
                            <a:pt x="1785937" y="406836"/>
                            <a:pt x="1344347" y="411689"/>
                          </a:cubicBezTo>
                          <a:lnTo>
                            <a:pt x="744272" y="402164"/>
                          </a:lnTo>
                          <a:cubicBezTo>
                            <a:pt x="649022" y="398989"/>
                            <a:pt x="553650" y="398404"/>
                            <a:pt x="458522" y="392639"/>
                          </a:cubicBezTo>
                          <a:cubicBezTo>
                            <a:pt x="448500" y="392032"/>
                            <a:pt x="439949" y="383984"/>
                            <a:pt x="429947" y="383114"/>
                          </a:cubicBezTo>
                          <a:cubicBezTo>
                            <a:pt x="366607" y="377606"/>
                            <a:pt x="302947" y="376764"/>
                            <a:pt x="239447" y="373589"/>
                          </a:cubicBezTo>
                          <a:cubicBezTo>
                            <a:pt x="133764" y="361846"/>
                            <a:pt x="180997" y="373156"/>
                            <a:pt x="96572" y="345014"/>
                          </a:cubicBezTo>
                          <a:lnTo>
                            <a:pt x="67997" y="335489"/>
                          </a:lnTo>
                          <a:lnTo>
                            <a:pt x="39422" y="325964"/>
                          </a:lnTo>
                          <a:cubicBezTo>
                            <a:pt x="26722" y="329139"/>
                            <a:pt x="6184" y="347644"/>
                            <a:pt x="1322" y="335489"/>
                          </a:cubicBezTo>
                          <a:cubicBezTo>
                            <a:pt x="-6136" y="316845"/>
                            <a:pt x="20372" y="278339"/>
                            <a:pt x="20372" y="278339"/>
                          </a:cubicBezTo>
                          <a:cubicBezTo>
                            <a:pt x="10457" y="50292"/>
                            <a:pt x="4497" y="79901"/>
                            <a:pt x="1322" y="40214"/>
                          </a:cubicBezTo>
                          <a:close/>
                        </a:path>
                      </a:pathLst>
                    </a:custGeom>
                    <a:solidFill>
                      <a:srgbClr val="3E54F4"/>
                    </a:solidFill>
                    <a:ln w="11429" cap="flat" cmpd="sng" algn="ctr">
                      <a:noFill/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5486400" y="2443533"/>
                      <a:ext cx="962291" cy="299665"/>
                      <a:chOff x="7957048" y="1798356"/>
                      <a:chExt cx="1293533" cy="437216"/>
                    </a:xfrm>
                    <a:solidFill>
                      <a:srgbClr val="3E54F4"/>
                    </a:solidFill>
                  </p:grpSpPr>
                  <p:sp>
                    <p:nvSpPr>
                      <p:cNvPr id="375" name="Freeform 374"/>
                      <p:cNvSpPr/>
                      <p:nvPr/>
                    </p:nvSpPr>
                    <p:spPr>
                      <a:xfrm rot="10605658">
                        <a:off x="8783856" y="1798356"/>
                        <a:ext cx="466725" cy="423241"/>
                      </a:xfrm>
                      <a:custGeom>
                        <a:avLst/>
                        <a:gdLst>
                          <a:gd name="connsiteX0" fmla="*/ 0 w 466725"/>
                          <a:gd name="connsiteY0" fmla="*/ 133350 h 676275"/>
                          <a:gd name="connsiteX1" fmla="*/ 0 w 466725"/>
                          <a:gd name="connsiteY1" fmla="*/ 133350 h 676275"/>
                          <a:gd name="connsiteX2" fmla="*/ 85725 w 466725"/>
                          <a:gd name="connsiteY2" fmla="*/ 161925 h 676275"/>
                          <a:gd name="connsiteX3" fmla="*/ 114300 w 466725"/>
                          <a:gd name="connsiteY3" fmla="*/ 180975 h 676275"/>
                          <a:gd name="connsiteX4" fmla="*/ 171450 w 466725"/>
                          <a:gd name="connsiteY4" fmla="*/ 209550 h 676275"/>
                          <a:gd name="connsiteX5" fmla="*/ 190500 w 466725"/>
                          <a:gd name="connsiteY5" fmla="*/ 238125 h 676275"/>
                          <a:gd name="connsiteX6" fmla="*/ 200025 w 466725"/>
                          <a:gd name="connsiteY6" fmla="*/ 266700 h 676275"/>
                          <a:gd name="connsiteX7" fmla="*/ 209550 w 466725"/>
                          <a:gd name="connsiteY7" fmla="*/ 676275 h 676275"/>
                          <a:gd name="connsiteX8" fmla="*/ 247650 w 466725"/>
                          <a:gd name="connsiteY8" fmla="*/ 590550 h 676275"/>
                          <a:gd name="connsiteX9" fmla="*/ 238125 w 466725"/>
                          <a:gd name="connsiteY9" fmla="*/ 485775 h 676275"/>
                          <a:gd name="connsiteX10" fmla="*/ 257175 w 466725"/>
                          <a:gd name="connsiteY10" fmla="*/ 361950 h 676275"/>
                          <a:gd name="connsiteX11" fmla="*/ 266700 w 466725"/>
                          <a:gd name="connsiteY11" fmla="*/ 295275 h 676275"/>
                          <a:gd name="connsiteX12" fmla="*/ 276225 w 466725"/>
                          <a:gd name="connsiteY12" fmla="*/ 190500 h 676275"/>
                          <a:gd name="connsiteX13" fmla="*/ 304800 w 466725"/>
                          <a:gd name="connsiteY13" fmla="*/ 180975 h 676275"/>
                          <a:gd name="connsiteX14" fmla="*/ 352425 w 466725"/>
                          <a:gd name="connsiteY14" fmla="*/ 171450 h 676275"/>
                          <a:gd name="connsiteX15" fmla="*/ 381000 w 466725"/>
                          <a:gd name="connsiteY15" fmla="*/ 152400 h 676275"/>
                          <a:gd name="connsiteX16" fmla="*/ 409575 w 466725"/>
                          <a:gd name="connsiteY16" fmla="*/ 142875 h 676275"/>
                          <a:gd name="connsiteX17" fmla="*/ 457200 w 466725"/>
                          <a:gd name="connsiteY17" fmla="*/ 104775 h 676275"/>
                          <a:gd name="connsiteX18" fmla="*/ 466725 w 466725"/>
                          <a:gd name="connsiteY18" fmla="*/ 76200 h 676275"/>
                          <a:gd name="connsiteX19" fmla="*/ 438150 w 466725"/>
                          <a:gd name="connsiteY19" fmla="*/ 19050 h 676275"/>
                          <a:gd name="connsiteX20" fmla="*/ 381000 w 466725"/>
                          <a:gd name="connsiteY20" fmla="*/ 0 h 676275"/>
                          <a:gd name="connsiteX21" fmla="*/ 228600 w 466725"/>
                          <a:gd name="connsiteY21" fmla="*/ 9525 h 676275"/>
                          <a:gd name="connsiteX22" fmla="*/ 142875 w 466725"/>
                          <a:gd name="connsiteY22" fmla="*/ 57150 h 676275"/>
                          <a:gd name="connsiteX23" fmla="*/ 85725 w 466725"/>
                          <a:gd name="connsiteY23" fmla="*/ 76200 h 676275"/>
                          <a:gd name="connsiteX24" fmla="*/ 19050 w 466725"/>
                          <a:gd name="connsiteY24" fmla="*/ 95250 h 676275"/>
                          <a:gd name="connsiteX25" fmla="*/ 0 w 466725"/>
                          <a:gd name="connsiteY25" fmla="*/ 133350 h 676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466725" h="676275">
                            <a:moveTo>
                              <a:pt x="0" y="133350"/>
                            </a:moveTo>
                            <a:lnTo>
                              <a:pt x="0" y="133350"/>
                            </a:lnTo>
                            <a:cubicBezTo>
                              <a:pt x="28575" y="142875"/>
                              <a:pt x="57921" y="150340"/>
                              <a:pt x="85725" y="161925"/>
                            </a:cubicBezTo>
                            <a:cubicBezTo>
                              <a:pt x="96292" y="166328"/>
                              <a:pt x="104061" y="175855"/>
                              <a:pt x="114300" y="180975"/>
                            </a:cubicBezTo>
                            <a:cubicBezTo>
                              <a:pt x="193170" y="220410"/>
                              <a:pt x="89558" y="154955"/>
                              <a:pt x="171450" y="209550"/>
                            </a:cubicBezTo>
                            <a:cubicBezTo>
                              <a:pt x="177800" y="219075"/>
                              <a:pt x="185380" y="227886"/>
                              <a:pt x="190500" y="238125"/>
                            </a:cubicBezTo>
                            <a:cubicBezTo>
                              <a:pt x="194990" y="247105"/>
                              <a:pt x="199589" y="256669"/>
                              <a:pt x="200025" y="266700"/>
                            </a:cubicBezTo>
                            <a:cubicBezTo>
                              <a:pt x="205957" y="403133"/>
                              <a:pt x="206375" y="539750"/>
                              <a:pt x="209550" y="676275"/>
                            </a:cubicBezTo>
                            <a:cubicBezTo>
                              <a:pt x="232220" y="608265"/>
                              <a:pt x="217461" y="635833"/>
                              <a:pt x="247650" y="590550"/>
                            </a:cubicBezTo>
                            <a:cubicBezTo>
                              <a:pt x="244475" y="555625"/>
                              <a:pt x="238125" y="520844"/>
                              <a:pt x="238125" y="485775"/>
                            </a:cubicBezTo>
                            <a:cubicBezTo>
                              <a:pt x="238125" y="412107"/>
                              <a:pt x="240871" y="410861"/>
                              <a:pt x="257175" y="361950"/>
                            </a:cubicBezTo>
                            <a:cubicBezTo>
                              <a:pt x="260350" y="339725"/>
                              <a:pt x="264221" y="317588"/>
                              <a:pt x="266700" y="295275"/>
                            </a:cubicBezTo>
                            <a:cubicBezTo>
                              <a:pt x="270573" y="260420"/>
                              <a:pt x="265135" y="223769"/>
                              <a:pt x="276225" y="190500"/>
                            </a:cubicBezTo>
                            <a:cubicBezTo>
                              <a:pt x="279400" y="180975"/>
                              <a:pt x="295060" y="183410"/>
                              <a:pt x="304800" y="180975"/>
                            </a:cubicBezTo>
                            <a:cubicBezTo>
                              <a:pt x="320506" y="177048"/>
                              <a:pt x="336550" y="174625"/>
                              <a:pt x="352425" y="171450"/>
                            </a:cubicBezTo>
                            <a:cubicBezTo>
                              <a:pt x="361950" y="165100"/>
                              <a:pt x="370761" y="157520"/>
                              <a:pt x="381000" y="152400"/>
                            </a:cubicBezTo>
                            <a:cubicBezTo>
                              <a:pt x="389980" y="147910"/>
                              <a:pt x="401735" y="149147"/>
                              <a:pt x="409575" y="142875"/>
                            </a:cubicBezTo>
                            <a:cubicBezTo>
                              <a:pt x="471123" y="93636"/>
                              <a:pt x="385376" y="128716"/>
                              <a:pt x="457200" y="104775"/>
                            </a:cubicBezTo>
                            <a:cubicBezTo>
                              <a:pt x="460375" y="95250"/>
                              <a:pt x="466725" y="86240"/>
                              <a:pt x="466725" y="76200"/>
                            </a:cubicBezTo>
                            <a:cubicBezTo>
                              <a:pt x="466725" y="63874"/>
                              <a:pt x="447782" y="25070"/>
                              <a:pt x="438150" y="19050"/>
                            </a:cubicBezTo>
                            <a:cubicBezTo>
                              <a:pt x="421122" y="8407"/>
                              <a:pt x="381000" y="0"/>
                              <a:pt x="381000" y="0"/>
                            </a:cubicBezTo>
                            <a:cubicBezTo>
                              <a:pt x="330200" y="3175"/>
                              <a:pt x="279219" y="4197"/>
                              <a:pt x="228600" y="9525"/>
                            </a:cubicBezTo>
                            <a:cubicBezTo>
                              <a:pt x="186617" y="13944"/>
                              <a:pt x="189425" y="41633"/>
                              <a:pt x="142875" y="57150"/>
                            </a:cubicBezTo>
                            <a:cubicBezTo>
                              <a:pt x="123825" y="63500"/>
                              <a:pt x="105206" y="71330"/>
                              <a:pt x="85725" y="76200"/>
                            </a:cubicBezTo>
                            <a:cubicBezTo>
                              <a:pt x="82426" y="77025"/>
                              <a:pt x="25882" y="90126"/>
                              <a:pt x="19050" y="95250"/>
                            </a:cubicBezTo>
                            <a:cubicBezTo>
                              <a:pt x="13370" y="99510"/>
                              <a:pt x="3175" y="127000"/>
                              <a:pt x="0" y="133350"/>
                            </a:cubicBezTo>
                            <a:close/>
                          </a:path>
                        </a:pathLst>
                      </a:custGeom>
                      <a:grpFill/>
                      <a:ln w="11429" cap="flat" cmpd="sng" algn="ctr">
                        <a:noFill/>
                        <a:prstDash val="sysDash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6" name="Freeform 375"/>
                      <p:cNvSpPr/>
                      <p:nvPr/>
                    </p:nvSpPr>
                    <p:spPr>
                      <a:xfrm>
                        <a:off x="7957048" y="2061240"/>
                        <a:ext cx="971603" cy="174332"/>
                      </a:xfrm>
                      <a:custGeom>
                        <a:avLst/>
                        <a:gdLst>
                          <a:gd name="connsiteX0" fmla="*/ 0 w 971602"/>
                          <a:gd name="connsiteY0" fmla="*/ 0 h 266700"/>
                          <a:gd name="connsiteX1" fmla="*/ 0 w 971602"/>
                          <a:gd name="connsiteY1" fmla="*/ 0 h 266700"/>
                          <a:gd name="connsiteX2" fmla="*/ 9525 w 971602"/>
                          <a:gd name="connsiteY2" fmla="*/ 85725 h 266700"/>
                          <a:gd name="connsiteX3" fmla="*/ 38100 w 971602"/>
                          <a:gd name="connsiteY3" fmla="*/ 104775 h 266700"/>
                          <a:gd name="connsiteX4" fmla="*/ 85725 w 971602"/>
                          <a:gd name="connsiteY4" fmla="*/ 142875 h 266700"/>
                          <a:gd name="connsiteX5" fmla="*/ 152400 w 971602"/>
                          <a:gd name="connsiteY5" fmla="*/ 209550 h 266700"/>
                          <a:gd name="connsiteX6" fmla="*/ 228600 w 971602"/>
                          <a:gd name="connsiteY6" fmla="*/ 247650 h 266700"/>
                          <a:gd name="connsiteX7" fmla="*/ 285750 w 971602"/>
                          <a:gd name="connsiteY7" fmla="*/ 266700 h 266700"/>
                          <a:gd name="connsiteX8" fmla="*/ 466725 w 971602"/>
                          <a:gd name="connsiteY8" fmla="*/ 257175 h 266700"/>
                          <a:gd name="connsiteX9" fmla="*/ 581025 w 971602"/>
                          <a:gd name="connsiteY9" fmla="*/ 238125 h 266700"/>
                          <a:gd name="connsiteX10" fmla="*/ 742950 w 971602"/>
                          <a:gd name="connsiteY10" fmla="*/ 219075 h 266700"/>
                          <a:gd name="connsiteX11" fmla="*/ 800100 w 971602"/>
                          <a:gd name="connsiteY11" fmla="*/ 180975 h 266700"/>
                          <a:gd name="connsiteX12" fmla="*/ 933450 w 971602"/>
                          <a:gd name="connsiteY12" fmla="*/ 200025 h 266700"/>
                          <a:gd name="connsiteX13" fmla="*/ 962025 w 971602"/>
                          <a:gd name="connsiteY13" fmla="*/ 190500 h 266700"/>
                          <a:gd name="connsiteX14" fmla="*/ 962025 w 971602"/>
                          <a:gd name="connsiteY14" fmla="*/ 114300 h 266700"/>
                          <a:gd name="connsiteX15" fmla="*/ 904875 w 971602"/>
                          <a:gd name="connsiteY15" fmla="*/ 85725 h 266700"/>
                          <a:gd name="connsiteX16" fmla="*/ 876300 w 971602"/>
                          <a:gd name="connsiteY16" fmla="*/ 66675 h 266700"/>
                          <a:gd name="connsiteX17" fmla="*/ 819150 w 971602"/>
                          <a:gd name="connsiteY17" fmla="*/ 47625 h 266700"/>
                          <a:gd name="connsiteX18" fmla="*/ 676275 w 971602"/>
                          <a:gd name="connsiteY18" fmla="*/ 57150 h 266700"/>
                          <a:gd name="connsiteX19" fmla="*/ 609600 w 971602"/>
                          <a:gd name="connsiteY19" fmla="*/ 66675 h 266700"/>
                          <a:gd name="connsiteX20" fmla="*/ 581025 w 971602"/>
                          <a:gd name="connsiteY20" fmla="*/ 76200 h 266700"/>
                          <a:gd name="connsiteX21" fmla="*/ 400050 w 971602"/>
                          <a:gd name="connsiteY21" fmla="*/ 85725 h 266700"/>
                          <a:gd name="connsiteX22" fmla="*/ 342900 w 971602"/>
                          <a:gd name="connsiteY22" fmla="*/ 95250 h 266700"/>
                          <a:gd name="connsiteX23" fmla="*/ 314325 w 971602"/>
                          <a:gd name="connsiteY23" fmla="*/ 104775 h 266700"/>
                          <a:gd name="connsiteX24" fmla="*/ 142875 w 971602"/>
                          <a:gd name="connsiteY24" fmla="*/ 85725 h 266700"/>
                          <a:gd name="connsiteX25" fmla="*/ 57150 w 971602"/>
                          <a:gd name="connsiteY25" fmla="*/ 57150 h 266700"/>
                          <a:gd name="connsiteX26" fmla="*/ 28575 w 971602"/>
                          <a:gd name="connsiteY26" fmla="*/ 47625 h 266700"/>
                          <a:gd name="connsiteX27" fmla="*/ 0 w 971602"/>
                          <a:gd name="connsiteY27" fmla="*/ 0 h 266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971602" h="26670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3175" y="28575"/>
                              <a:pt x="-300" y="58705"/>
                              <a:pt x="9525" y="85725"/>
                            </a:cubicBezTo>
                            <a:cubicBezTo>
                              <a:pt x="13437" y="96483"/>
                              <a:pt x="30005" y="96680"/>
                              <a:pt x="38100" y="104775"/>
                            </a:cubicBezTo>
                            <a:cubicBezTo>
                              <a:pt x="81184" y="147859"/>
                              <a:pt x="30095" y="124332"/>
                              <a:pt x="85725" y="142875"/>
                            </a:cubicBezTo>
                            <a:cubicBezTo>
                              <a:pt x="129394" y="208379"/>
                              <a:pt x="102105" y="192785"/>
                              <a:pt x="152400" y="209550"/>
                            </a:cubicBezTo>
                            <a:cubicBezTo>
                              <a:pt x="197484" y="254634"/>
                              <a:pt x="161683" y="229400"/>
                              <a:pt x="228600" y="247650"/>
                            </a:cubicBezTo>
                            <a:cubicBezTo>
                              <a:pt x="247973" y="252934"/>
                              <a:pt x="285750" y="266700"/>
                              <a:pt x="285750" y="266700"/>
                            </a:cubicBezTo>
                            <a:cubicBezTo>
                              <a:pt x="346075" y="263525"/>
                              <a:pt x="406494" y="261808"/>
                              <a:pt x="466725" y="257175"/>
                            </a:cubicBezTo>
                            <a:cubicBezTo>
                              <a:pt x="524536" y="252728"/>
                              <a:pt x="529334" y="246740"/>
                              <a:pt x="581025" y="238125"/>
                            </a:cubicBezTo>
                            <a:cubicBezTo>
                              <a:pt x="644194" y="227597"/>
                              <a:pt x="675238" y="225846"/>
                              <a:pt x="742950" y="219075"/>
                            </a:cubicBezTo>
                            <a:cubicBezTo>
                              <a:pt x="762000" y="206375"/>
                              <a:pt x="777516" y="177211"/>
                              <a:pt x="800100" y="180975"/>
                            </a:cubicBezTo>
                            <a:cubicBezTo>
                              <a:pt x="882499" y="194708"/>
                              <a:pt x="838086" y="188105"/>
                              <a:pt x="933450" y="200025"/>
                            </a:cubicBezTo>
                            <a:cubicBezTo>
                              <a:pt x="942975" y="196850"/>
                              <a:pt x="954925" y="197600"/>
                              <a:pt x="962025" y="190500"/>
                            </a:cubicBezTo>
                            <a:cubicBezTo>
                              <a:pt x="978896" y="173629"/>
                              <a:pt x="969929" y="128133"/>
                              <a:pt x="962025" y="114300"/>
                            </a:cubicBezTo>
                            <a:cubicBezTo>
                              <a:pt x="951106" y="95192"/>
                              <a:pt x="921498" y="94036"/>
                              <a:pt x="904875" y="85725"/>
                            </a:cubicBezTo>
                            <a:cubicBezTo>
                              <a:pt x="894636" y="80605"/>
                              <a:pt x="886761" y="71324"/>
                              <a:pt x="876300" y="66675"/>
                            </a:cubicBezTo>
                            <a:cubicBezTo>
                              <a:pt x="857950" y="58520"/>
                              <a:pt x="819150" y="47625"/>
                              <a:pt x="819150" y="47625"/>
                            </a:cubicBezTo>
                            <a:cubicBezTo>
                              <a:pt x="771525" y="50800"/>
                              <a:pt x="723810" y="52829"/>
                              <a:pt x="676275" y="57150"/>
                            </a:cubicBezTo>
                            <a:cubicBezTo>
                              <a:pt x="653917" y="59183"/>
                              <a:pt x="631615" y="62272"/>
                              <a:pt x="609600" y="66675"/>
                            </a:cubicBezTo>
                            <a:cubicBezTo>
                              <a:pt x="599755" y="68644"/>
                              <a:pt x="591024" y="75291"/>
                              <a:pt x="581025" y="76200"/>
                            </a:cubicBezTo>
                            <a:cubicBezTo>
                              <a:pt x="520865" y="81669"/>
                              <a:pt x="460375" y="82550"/>
                              <a:pt x="400050" y="85725"/>
                            </a:cubicBezTo>
                            <a:cubicBezTo>
                              <a:pt x="381000" y="88900"/>
                              <a:pt x="361753" y="91060"/>
                              <a:pt x="342900" y="95250"/>
                            </a:cubicBezTo>
                            <a:cubicBezTo>
                              <a:pt x="333099" y="97428"/>
                              <a:pt x="324365" y="104775"/>
                              <a:pt x="314325" y="104775"/>
                            </a:cubicBezTo>
                            <a:cubicBezTo>
                              <a:pt x="290181" y="104775"/>
                              <a:pt x="173261" y="89523"/>
                              <a:pt x="142875" y="85725"/>
                            </a:cubicBezTo>
                            <a:lnTo>
                              <a:pt x="57150" y="57150"/>
                            </a:lnTo>
                            <a:lnTo>
                              <a:pt x="28575" y="4762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11429" cap="flat" cmpd="sng" algn="ctr">
                        <a:noFill/>
                        <a:prstDash val="sysDash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337" name="Freeform 336"/>
                    <p:cNvSpPr/>
                    <p:nvPr/>
                  </p:nvSpPr>
                  <p:spPr>
                    <a:xfrm>
                      <a:off x="5789458" y="2725272"/>
                      <a:ext cx="116681" cy="226352"/>
                    </a:xfrm>
                    <a:custGeom>
                      <a:avLst/>
                      <a:gdLst>
                        <a:gd name="connsiteX0" fmla="*/ 0 w 85725"/>
                        <a:gd name="connsiteY0" fmla="*/ 40227 h 452704"/>
                        <a:gd name="connsiteX1" fmla="*/ 0 w 85725"/>
                        <a:gd name="connsiteY1" fmla="*/ 40227 h 452704"/>
                        <a:gd name="connsiteX2" fmla="*/ 57150 w 85725"/>
                        <a:gd name="connsiteY2" fmla="*/ 135477 h 452704"/>
                        <a:gd name="connsiteX3" fmla="*/ 38100 w 85725"/>
                        <a:gd name="connsiteY3" fmla="*/ 211677 h 452704"/>
                        <a:gd name="connsiteX4" fmla="*/ 28575 w 85725"/>
                        <a:gd name="connsiteY4" fmla="*/ 259302 h 452704"/>
                        <a:gd name="connsiteX5" fmla="*/ 19050 w 85725"/>
                        <a:gd name="connsiteY5" fmla="*/ 287877 h 452704"/>
                        <a:gd name="connsiteX6" fmla="*/ 9525 w 85725"/>
                        <a:gd name="connsiteY6" fmla="*/ 325977 h 452704"/>
                        <a:gd name="connsiteX7" fmla="*/ 19050 w 85725"/>
                        <a:gd name="connsiteY7" fmla="*/ 449802 h 452704"/>
                        <a:gd name="connsiteX8" fmla="*/ 38100 w 85725"/>
                        <a:gd name="connsiteY8" fmla="*/ 392652 h 452704"/>
                        <a:gd name="connsiteX9" fmla="*/ 47625 w 85725"/>
                        <a:gd name="connsiteY9" fmla="*/ 297402 h 452704"/>
                        <a:gd name="connsiteX10" fmla="*/ 76200 w 85725"/>
                        <a:gd name="connsiteY10" fmla="*/ 240252 h 452704"/>
                        <a:gd name="connsiteX11" fmla="*/ 85725 w 85725"/>
                        <a:gd name="connsiteY11" fmla="*/ 211677 h 452704"/>
                        <a:gd name="connsiteX12" fmla="*/ 66675 w 85725"/>
                        <a:gd name="connsiteY12" fmla="*/ 87852 h 452704"/>
                        <a:gd name="connsiteX13" fmla="*/ 76200 w 85725"/>
                        <a:gd name="connsiteY13" fmla="*/ 49752 h 452704"/>
                        <a:gd name="connsiteX14" fmla="*/ 66675 w 85725"/>
                        <a:gd name="connsiteY14" fmla="*/ 11652 h 452704"/>
                        <a:gd name="connsiteX15" fmla="*/ 0 w 85725"/>
                        <a:gd name="connsiteY15" fmla="*/ 40227 h 452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85725" h="452704">
                          <a:moveTo>
                            <a:pt x="0" y="40227"/>
                          </a:moveTo>
                          <a:lnTo>
                            <a:pt x="0" y="40227"/>
                          </a:lnTo>
                          <a:cubicBezTo>
                            <a:pt x="4055" y="45904"/>
                            <a:pt x="57150" y="106418"/>
                            <a:pt x="57150" y="135477"/>
                          </a:cubicBezTo>
                          <a:cubicBezTo>
                            <a:pt x="57150" y="170585"/>
                            <a:pt x="45616" y="181612"/>
                            <a:pt x="38100" y="211677"/>
                          </a:cubicBezTo>
                          <a:cubicBezTo>
                            <a:pt x="34173" y="227383"/>
                            <a:pt x="32502" y="243596"/>
                            <a:pt x="28575" y="259302"/>
                          </a:cubicBezTo>
                          <a:cubicBezTo>
                            <a:pt x="26140" y="269042"/>
                            <a:pt x="21808" y="278223"/>
                            <a:pt x="19050" y="287877"/>
                          </a:cubicBezTo>
                          <a:cubicBezTo>
                            <a:pt x="15454" y="300464"/>
                            <a:pt x="12700" y="313277"/>
                            <a:pt x="9525" y="325977"/>
                          </a:cubicBezTo>
                          <a:cubicBezTo>
                            <a:pt x="12700" y="367252"/>
                            <a:pt x="2743" y="411752"/>
                            <a:pt x="19050" y="449802"/>
                          </a:cubicBezTo>
                          <a:cubicBezTo>
                            <a:pt x="26960" y="468259"/>
                            <a:pt x="38100" y="392652"/>
                            <a:pt x="38100" y="392652"/>
                          </a:cubicBezTo>
                          <a:cubicBezTo>
                            <a:pt x="41275" y="360902"/>
                            <a:pt x="42773" y="328939"/>
                            <a:pt x="47625" y="297402"/>
                          </a:cubicBezTo>
                          <a:cubicBezTo>
                            <a:pt x="52945" y="262820"/>
                            <a:pt x="60502" y="271647"/>
                            <a:pt x="76200" y="240252"/>
                          </a:cubicBezTo>
                          <a:cubicBezTo>
                            <a:pt x="80690" y="231272"/>
                            <a:pt x="82550" y="221202"/>
                            <a:pt x="85725" y="211677"/>
                          </a:cubicBezTo>
                          <a:cubicBezTo>
                            <a:pt x="69421" y="162766"/>
                            <a:pt x="66675" y="161520"/>
                            <a:pt x="66675" y="87852"/>
                          </a:cubicBezTo>
                          <a:cubicBezTo>
                            <a:pt x="66675" y="74761"/>
                            <a:pt x="73025" y="62452"/>
                            <a:pt x="76200" y="49752"/>
                          </a:cubicBezTo>
                          <a:cubicBezTo>
                            <a:pt x="73025" y="37052"/>
                            <a:pt x="78932" y="16249"/>
                            <a:pt x="66675" y="11652"/>
                          </a:cubicBezTo>
                          <a:cubicBezTo>
                            <a:pt x="-30516" y="-24795"/>
                            <a:pt x="11112" y="35465"/>
                            <a:pt x="0" y="40227"/>
                          </a:cubicBezTo>
                          <a:close/>
                        </a:path>
                      </a:pathLst>
                    </a:custGeom>
                    <a:solidFill>
                      <a:srgbClr val="3E54F4"/>
                    </a:solidFill>
                    <a:ln w="11429" cap="flat" cmpd="sng" algn="ctr">
                      <a:noFill/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8" name="Oval 337"/>
                    <p:cNvSpPr/>
                    <p:nvPr/>
                  </p:nvSpPr>
                  <p:spPr>
                    <a:xfrm>
                      <a:off x="5638800" y="3076092"/>
                      <a:ext cx="1219200" cy="134977"/>
                    </a:xfrm>
                    <a:prstGeom prst="ellipse">
                      <a:avLst/>
                    </a:prstGeom>
                    <a:solidFill>
                      <a:srgbClr val="3E54F4"/>
                    </a:solidFill>
                    <a:ln w="11429" cap="flat" cmpd="sng" algn="ctr">
                      <a:solidFill>
                        <a:srgbClr val="3891A7">
                          <a:shade val="50000"/>
                        </a:srgbClr>
                      </a:solidFill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9" name="Rectangle 338"/>
                    <p:cNvSpPr/>
                    <p:nvPr/>
                  </p:nvSpPr>
                  <p:spPr>
                    <a:xfrm>
                      <a:off x="5486400" y="2971800"/>
                      <a:ext cx="1447800" cy="15049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1429" cap="flat" cmpd="sng" algn="ctr">
                      <a:noFill/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40" name="Straight Connector 339"/>
                    <p:cNvCxnSpPr>
                      <a:stCxn id="342" idx="2"/>
                    </p:cNvCxnSpPr>
                    <p:nvPr/>
                  </p:nvCxnSpPr>
                  <p:spPr>
                    <a:xfrm flipH="1">
                      <a:off x="4572000" y="3075365"/>
                      <a:ext cx="1524000" cy="727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1" name="Straight Connector 340"/>
                    <p:cNvCxnSpPr/>
                    <p:nvPr/>
                  </p:nvCxnSpPr>
                  <p:spPr>
                    <a:xfrm flipH="1" flipV="1">
                      <a:off x="4569566" y="3045505"/>
                      <a:ext cx="2821834" cy="1543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C00000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342" name="Can 341"/>
                    <p:cNvSpPr/>
                    <p:nvPr/>
                  </p:nvSpPr>
                  <p:spPr>
                    <a:xfrm>
                      <a:off x="6096000" y="2971800"/>
                      <a:ext cx="76200" cy="207130"/>
                    </a:xfrm>
                    <a:prstGeom prst="can">
                      <a:avLst/>
                    </a:prstGeom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n w="11429" cap="flat" cmpd="sng" algn="ctr">
                      <a:solidFill>
                        <a:srgbClr val="3891A7">
                          <a:shade val="50000"/>
                        </a:srgbClr>
                      </a:solidFill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43" name="Straight Connector 342"/>
                    <p:cNvCxnSpPr/>
                    <p:nvPr/>
                  </p:nvCxnSpPr>
                  <p:spPr>
                    <a:xfrm>
                      <a:off x="7391400" y="2884213"/>
                      <a:ext cx="0" cy="259367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3891A7"/>
                      </a:solidFill>
                      <a:prstDash val="sysDash"/>
                    </a:ln>
                    <a:effectLst/>
                  </p:spPr>
                </p:cxnSp>
                <p:cxnSp>
                  <p:nvCxnSpPr>
                    <p:cNvPr id="344" name="Straight Connector 343"/>
                    <p:cNvCxnSpPr/>
                    <p:nvPr/>
                  </p:nvCxnSpPr>
                  <p:spPr>
                    <a:xfrm>
                      <a:off x="4772026" y="4155907"/>
                      <a:ext cx="76200" cy="22860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5" name="Straight Arrow Connector 344"/>
                    <p:cNvCxnSpPr/>
                    <p:nvPr/>
                  </p:nvCxnSpPr>
                  <p:spPr>
                    <a:xfrm flipH="1" flipV="1">
                      <a:off x="4800600" y="3581400"/>
                      <a:ext cx="24683" cy="2300846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3E54F4"/>
                      </a:solidFill>
                      <a:prstDash val="solid"/>
                      <a:tailEnd type="stealth"/>
                    </a:ln>
                    <a:effectLst/>
                  </p:spPr>
                </p:cxnSp>
                <p:cxnSp>
                  <p:nvCxnSpPr>
                    <p:cNvPr id="346" name="Straight Connector 345"/>
                    <p:cNvCxnSpPr/>
                    <p:nvPr/>
                  </p:nvCxnSpPr>
                  <p:spPr>
                    <a:xfrm flipH="1">
                      <a:off x="6248400" y="2483191"/>
                      <a:ext cx="6845" cy="134578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7" name="Straight Connector 346"/>
                    <p:cNvCxnSpPr>
                      <a:endCxn id="337" idx="9"/>
                    </p:cNvCxnSpPr>
                    <p:nvPr/>
                  </p:nvCxnSpPr>
                  <p:spPr>
                    <a:xfrm flipH="1">
                      <a:off x="5854281" y="2661678"/>
                      <a:ext cx="26855" cy="212295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8" name="Straight Connector 347"/>
                    <p:cNvCxnSpPr/>
                    <p:nvPr/>
                  </p:nvCxnSpPr>
                  <p:spPr>
                    <a:xfrm>
                      <a:off x="4838701" y="4917697"/>
                      <a:ext cx="38099" cy="556857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349" name="TextBox 348"/>
                    <p:cNvSpPr txBox="1"/>
                    <p:nvPr/>
                  </p:nvSpPr>
                  <p:spPr>
                    <a:xfrm>
                      <a:off x="4800600" y="3712458"/>
                      <a:ext cx="457200" cy="6309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5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cs typeface="Times New Roman" panose="02020603050405020304" pitchFamily="18" charset="0"/>
                        </a:rPr>
                        <a:t>?</a:t>
                      </a:r>
                      <a:endParaRPr kumimoji="0" lang="en-CA" sz="35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50" name="Straight Arrow Connector 349"/>
                    <p:cNvCxnSpPr/>
                    <p:nvPr/>
                  </p:nvCxnSpPr>
                  <p:spPr>
                    <a:xfrm flipH="1">
                      <a:off x="2019300" y="1541425"/>
                      <a:ext cx="571502" cy="0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none"/>
                      <a:tailEnd type="stealth"/>
                    </a:ln>
                    <a:effectLst/>
                  </p:spPr>
                </p:cxnSp>
                <p:sp>
                  <p:nvSpPr>
                    <p:cNvPr id="351" name="TextBox 350"/>
                    <p:cNvSpPr txBox="1"/>
                    <p:nvPr/>
                  </p:nvSpPr>
                  <p:spPr>
                    <a:xfrm>
                      <a:off x="2571750" y="1402925"/>
                      <a:ext cx="552450" cy="276999"/>
                    </a:xfrm>
                    <a:prstGeom prst="rect">
                      <a:avLst/>
                    </a:prstGeom>
                    <a:solidFill>
                      <a:srgbClr val="F2DF98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S</a:t>
                      </a: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haft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52" name="TextBox 351"/>
                    <p:cNvSpPr txBox="1"/>
                    <p:nvPr/>
                  </p:nvSpPr>
                  <p:spPr>
                    <a:xfrm>
                      <a:off x="1828800" y="581025"/>
                      <a:ext cx="160020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Head-Frame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53" name="Straight Connector 352"/>
                    <p:cNvCxnSpPr/>
                    <p:nvPr/>
                  </p:nvCxnSpPr>
                  <p:spPr>
                    <a:xfrm>
                      <a:off x="685800" y="1219200"/>
                      <a:ext cx="0" cy="4894213"/>
                    </a:xfrm>
                    <a:prstGeom prst="line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Straight Connector 353"/>
                    <p:cNvCxnSpPr>
                      <a:stCxn id="355" idx="3"/>
                    </p:cNvCxnSpPr>
                    <p:nvPr/>
                  </p:nvCxnSpPr>
                  <p:spPr>
                    <a:xfrm>
                      <a:off x="762000" y="1219200"/>
                      <a:ext cx="838200" cy="0"/>
                    </a:xfrm>
                    <a:prstGeom prst="line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355" name="Rectangle 354"/>
                    <p:cNvSpPr/>
                    <p:nvPr/>
                  </p:nvSpPr>
                  <p:spPr>
                    <a:xfrm>
                      <a:off x="609600" y="1143000"/>
                      <a:ext cx="152400" cy="152400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1429" cap="flat" cmpd="sng" algn="ctr">
                      <a:noFill/>
                      <a:prstDash val="sys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TextBox 355"/>
                    <p:cNvSpPr txBox="1"/>
                    <p:nvPr/>
                  </p:nvSpPr>
                  <p:spPr>
                    <a:xfrm>
                      <a:off x="285750" y="487144"/>
                      <a:ext cx="80010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Brine Injection Well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57" name="Straight Arrow Connector 356"/>
                    <p:cNvCxnSpPr/>
                    <p:nvPr/>
                  </p:nvCxnSpPr>
                  <p:spPr>
                    <a:xfrm flipV="1">
                      <a:off x="2305051" y="5213626"/>
                      <a:ext cx="0" cy="260928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none"/>
                      <a:tailEnd type="stealth"/>
                    </a:ln>
                    <a:effectLst/>
                  </p:spPr>
                </p:cxnSp>
                <p:sp>
                  <p:nvSpPr>
                    <p:cNvPr id="358" name="TextBox 357"/>
                    <p:cNvSpPr txBox="1"/>
                    <p:nvPr/>
                  </p:nvSpPr>
                  <p:spPr>
                    <a:xfrm>
                      <a:off x="1752600" y="5444791"/>
                      <a:ext cx="1238250" cy="276999"/>
                    </a:xfrm>
                    <a:prstGeom prst="rect">
                      <a:avLst/>
                    </a:prstGeom>
                    <a:solidFill>
                      <a:srgbClr val="F7EABA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Mine Workings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6755553" y="3396868"/>
                      <a:ext cx="1311745" cy="287827"/>
                    </a:xfrm>
                    <a:prstGeom prst="rect">
                      <a:avLst/>
                    </a:prstGeom>
                    <a:solidFill>
                      <a:srgbClr val="F7EABA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Mine Workings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60" name="Straight Arrow Connector 359"/>
                    <p:cNvCxnSpPr/>
                    <p:nvPr/>
                  </p:nvCxnSpPr>
                  <p:spPr>
                    <a:xfrm flipV="1">
                      <a:off x="7391400" y="3143580"/>
                      <a:ext cx="88430" cy="253289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none"/>
                      <a:tailEnd type="stealth"/>
                    </a:ln>
                    <a:effectLst/>
                  </p:spPr>
                </p:cxnSp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5906139" y="5882246"/>
                      <a:ext cx="137160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Saline Aquifer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2" name="TextBox 361"/>
                    <p:cNvSpPr txBox="1"/>
                    <p:nvPr/>
                  </p:nvSpPr>
                  <p:spPr>
                    <a:xfrm>
                      <a:off x="5638800" y="2236571"/>
                      <a:ext cx="213360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Lower Dawson Bay Aquifer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3" name="TextBox 362"/>
                    <p:cNvSpPr txBox="1"/>
                    <p:nvPr/>
                  </p:nvSpPr>
                  <p:spPr>
                    <a:xfrm>
                      <a:off x="8001000" y="2854585"/>
                      <a:ext cx="685800" cy="276999"/>
                    </a:xfrm>
                    <a:prstGeom prst="rect">
                      <a:avLst/>
                    </a:prstGeom>
                    <a:solidFill>
                      <a:srgbClr val="F5D3D3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Potash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4" name="TextBox 363"/>
                    <p:cNvSpPr txBox="1"/>
                    <p:nvPr/>
                  </p:nvSpPr>
                  <p:spPr>
                    <a:xfrm>
                      <a:off x="5969617" y="3700820"/>
                      <a:ext cx="622322" cy="276999"/>
                    </a:xfrm>
                    <a:prstGeom prst="rect">
                      <a:avLst/>
                    </a:prstGeom>
                    <a:solidFill>
                      <a:srgbClr val="F7EABA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Pump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65" name="Straight Arrow Connector 364"/>
                    <p:cNvCxnSpPr/>
                    <p:nvPr/>
                  </p:nvCxnSpPr>
                  <p:spPr>
                    <a:xfrm flipH="1" flipV="1">
                      <a:off x="6144264" y="3178930"/>
                      <a:ext cx="76200" cy="521890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none"/>
                      <a:tailEnd type="stealth"/>
                    </a:ln>
                    <a:effectLst/>
                  </p:spPr>
                </p:cxnSp>
                <p:sp>
                  <p:nvSpPr>
                    <p:cNvPr id="366" name="TextBox 365"/>
                    <p:cNvSpPr txBox="1"/>
                    <p:nvPr/>
                  </p:nvSpPr>
                  <p:spPr>
                    <a:xfrm>
                      <a:off x="6456609" y="2852321"/>
                      <a:ext cx="1315790" cy="2878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Power</a:t>
                      </a: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Cable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7" name="TextBox 366"/>
                    <p:cNvSpPr txBox="1"/>
                    <p:nvPr/>
                  </p:nvSpPr>
                  <p:spPr>
                    <a:xfrm>
                      <a:off x="5262209" y="3598726"/>
                      <a:ext cx="527249" cy="276999"/>
                    </a:xfrm>
                    <a:prstGeom prst="rect">
                      <a:avLst/>
                    </a:prstGeom>
                    <a:solidFill>
                      <a:srgbClr val="F7EABA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Pipe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68" name="Straight Arrow Connector 367"/>
                    <p:cNvCxnSpPr/>
                    <p:nvPr/>
                  </p:nvCxnSpPr>
                  <p:spPr>
                    <a:xfrm flipH="1" flipV="1">
                      <a:off x="5436856" y="3076836"/>
                      <a:ext cx="76200" cy="521890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none"/>
                      <a:tailEnd type="stealth"/>
                    </a:ln>
                    <a:effectLst/>
                  </p:spPr>
                </p:cxnSp>
                <p:cxnSp>
                  <p:nvCxnSpPr>
                    <p:cNvPr id="369" name="Straight Arrow Connector 368"/>
                    <p:cNvCxnSpPr/>
                    <p:nvPr/>
                  </p:nvCxnSpPr>
                  <p:spPr>
                    <a:xfrm>
                      <a:off x="1676400" y="1297919"/>
                      <a:ext cx="0" cy="3845593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headEnd type="stealth"/>
                      <a:tailEnd type="stealth"/>
                    </a:ln>
                    <a:effectLst/>
                  </p:spPr>
                </p:cxnSp>
                <p:sp>
                  <p:nvSpPr>
                    <p:cNvPr id="370" name="TextBox 369"/>
                    <p:cNvSpPr txBox="1"/>
                    <p:nvPr/>
                  </p:nvSpPr>
                  <p:spPr>
                    <a:xfrm>
                      <a:off x="1114425" y="2866581"/>
                      <a:ext cx="533400" cy="276999"/>
                    </a:xfrm>
                    <a:prstGeom prst="rect">
                      <a:avLst/>
                    </a:prstGeom>
                    <a:solidFill>
                      <a:srgbClr val="A6A6A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en-US" sz="1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km</a:t>
                      </a:r>
                      <a:endParaRPr kumimoji="0" lang="en-CA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cxnSp>
                  <p:nvCxnSpPr>
                    <p:cNvPr id="371" name="Straight Connector 370"/>
                    <p:cNvCxnSpPr/>
                    <p:nvPr/>
                  </p:nvCxnSpPr>
                  <p:spPr>
                    <a:xfrm>
                      <a:off x="4762935" y="4346459"/>
                      <a:ext cx="8658" cy="667956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2" name="Straight Connector 371"/>
                    <p:cNvCxnSpPr/>
                    <p:nvPr/>
                  </p:nvCxnSpPr>
                  <p:spPr>
                    <a:xfrm flipH="1">
                      <a:off x="4772026" y="3429000"/>
                      <a:ext cx="38099" cy="65480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3" name="Straight Connector 372"/>
                    <p:cNvCxnSpPr/>
                    <p:nvPr/>
                  </p:nvCxnSpPr>
                  <p:spPr>
                    <a:xfrm>
                      <a:off x="4819650" y="4918949"/>
                      <a:ext cx="38101" cy="600271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4" name="Straight Connector 373"/>
                    <p:cNvCxnSpPr/>
                    <p:nvPr/>
                  </p:nvCxnSpPr>
                  <p:spPr>
                    <a:xfrm>
                      <a:off x="4791075" y="4171907"/>
                      <a:ext cx="47627" cy="323893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25" name="TextBox 324"/>
                  <p:cNvSpPr txBox="1"/>
                  <p:nvPr/>
                </p:nvSpPr>
                <p:spPr>
                  <a:xfrm>
                    <a:off x="7671404" y="2390001"/>
                    <a:ext cx="12954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Second Red Bed</a:t>
                    </a:r>
                    <a:endParaRPr kumimoji="0" lang="en-CA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16" name="Rectangle 215"/>
                <p:cNvSpPr/>
                <p:nvPr/>
              </p:nvSpPr>
              <p:spPr>
                <a:xfrm>
                  <a:off x="4572000" y="2057400"/>
                  <a:ext cx="4343400" cy="4187685"/>
                </a:xfrm>
                <a:prstGeom prst="rect">
                  <a:avLst/>
                </a:prstGeom>
                <a:noFill/>
                <a:ln w="508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7" name="Straight Arrow Connector 216"/>
                <p:cNvCxnSpPr/>
                <p:nvPr/>
              </p:nvCxnSpPr>
              <p:spPr>
                <a:xfrm>
                  <a:off x="8763000" y="2601605"/>
                  <a:ext cx="0" cy="3101336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ysClr val="windowText" lastClr="000000"/>
                  </a:solidFill>
                  <a:prstDash val="solid"/>
                  <a:headEnd type="stealth"/>
                  <a:tailEnd type="stealth"/>
                </a:ln>
                <a:effectLst/>
              </p:spPr>
            </p:cxnSp>
            <p:sp>
              <p:nvSpPr>
                <p:cNvPr id="218" name="TextBox 217"/>
                <p:cNvSpPr txBox="1"/>
                <p:nvPr/>
              </p:nvSpPr>
              <p:spPr>
                <a:xfrm>
                  <a:off x="8067297" y="4006046"/>
                  <a:ext cx="619502" cy="287827"/>
                </a:xfrm>
                <a:prstGeom prst="rect">
                  <a:avLst/>
                </a:prstGeom>
                <a:solidFill>
                  <a:srgbClr val="F7EABA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200 m</a:t>
                  </a:r>
                  <a:endParaRPr kumimoji="0" lang="en-CA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4" name="TextBox 213"/>
              <p:cNvSpPr txBox="1"/>
              <p:nvPr/>
            </p:nvSpPr>
            <p:spPr>
              <a:xfrm>
                <a:off x="7010400" y="4487565"/>
                <a:ext cx="876302" cy="461665"/>
              </a:xfrm>
              <a:prstGeom prst="rect">
                <a:avLst/>
              </a:prstGeom>
              <a:solidFill>
                <a:srgbClr val="F7EABA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Prairie Evaporite</a:t>
                </a:r>
                <a:endParaRPr kumimoji="0" lang="en-CA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7" name="Rectangle 136"/>
            <p:cNvSpPr/>
            <p:nvPr/>
          </p:nvSpPr>
          <p:spPr>
            <a:xfrm>
              <a:off x="7091724" y="264198"/>
              <a:ext cx="1500135" cy="1717002"/>
            </a:xfrm>
            <a:prstGeom prst="rect">
              <a:avLst/>
            </a:prstGeom>
            <a:solidFill>
              <a:schemeClr val="bg1"/>
            </a:solid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141403" y="373796"/>
              <a:ext cx="110000" cy="146128"/>
            </a:xfrm>
            <a:prstGeom prst="rect">
              <a:avLst/>
            </a:prstGeom>
            <a:pattFill prst="pct5">
              <a:fgClr>
                <a:sysClr val="windowText" lastClr="000000"/>
              </a:fgClr>
              <a:bgClr>
                <a:srgbClr val="EACA53">
                  <a:lumMod val="60000"/>
                  <a:lumOff val="40000"/>
                </a:srgb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141403" y="812177"/>
              <a:ext cx="110000" cy="146128"/>
            </a:xfrm>
            <a:prstGeom prst="rect">
              <a:avLst/>
            </a:prstGeom>
            <a:pattFill prst="dashHorz">
              <a:fgClr>
                <a:sysClr val="windowText" lastClr="000000"/>
              </a:fgClr>
              <a:bgClr>
                <a:sysClr val="window" lastClr="FFFFFF">
                  <a:lumMod val="65000"/>
                </a:sys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260571" y="311817"/>
              <a:ext cx="1359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Gravel &amp; Till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141403" y="592986"/>
              <a:ext cx="110000" cy="146128"/>
            </a:xfrm>
            <a:prstGeom prst="rect">
              <a:avLst/>
            </a:prstGeom>
            <a:pattFill prst="pct20">
              <a:fgClr>
                <a:sysClr val="windowText" lastClr="000000"/>
              </a:fgClr>
              <a:bgClr>
                <a:srgbClr val="EACA53">
                  <a:lumMod val="60000"/>
                  <a:lumOff val="40000"/>
                </a:srgb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251406" y="531007"/>
              <a:ext cx="1367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Sandstone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251406" y="750199"/>
              <a:ext cx="1367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Shale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251405" y="969389"/>
              <a:ext cx="1367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Shale (Red Bed)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7160252" y="1250561"/>
              <a:ext cx="110000" cy="146128"/>
            </a:xfrm>
            <a:prstGeom prst="rect">
              <a:avLst/>
            </a:prstGeom>
            <a:pattFill prst="horzBrick">
              <a:fgClr>
                <a:sysClr val="windowText" lastClr="000000"/>
              </a:fgClr>
              <a:bgClr>
                <a:sysClr val="window" lastClr="FFFFFF"/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160252" y="1031369"/>
              <a:ext cx="110000" cy="146128"/>
            </a:xfrm>
            <a:prstGeom prst="rect">
              <a:avLst/>
            </a:prstGeom>
            <a:pattFill prst="dashHorz">
              <a:fgClr>
                <a:sysClr val="windowText" lastClr="000000"/>
              </a:fgClr>
              <a:bgClr>
                <a:srgbClr val="C32D2E">
                  <a:lumMod val="60000"/>
                  <a:lumOff val="40000"/>
                </a:srgb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160252" y="1460619"/>
              <a:ext cx="110000" cy="146128"/>
            </a:xfrm>
            <a:prstGeom prst="rect">
              <a:avLst/>
            </a:prstGeom>
            <a:pattFill prst="divot">
              <a:fgClr>
                <a:sysClr val="windowText" lastClr="000000"/>
              </a:fgClr>
              <a:bgClr>
                <a:srgbClr val="EACA53">
                  <a:lumMod val="20000"/>
                  <a:lumOff val="80000"/>
                </a:srgb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160252" y="1688944"/>
              <a:ext cx="110000" cy="146128"/>
            </a:xfrm>
            <a:prstGeom prst="rect">
              <a:avLst/>
            </a:prstGeom>
            <a:pattFill prst="divot">
              <a:fgClr>
                <a:sysClr val="windowText" lastClr="000000"/>
              </a:fgClr>
              <a:bgClr>
                <a:srgbClr val="C32D2E">
                  <a:lumMod val="20000"/>
                  <a:lumOff val="80000"/>
                </a:srgbClr>
              </a:bgClr>
            </a:pattFill>
            <a:ln w="11429" cap="flat" cmpd="sng" algn="ctr">
              <a:solidFill>
                <a:srgbClr val="3891A7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270252" y="1188582"/>
              <a:ext cx="136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Carbonate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270252" y="1398640"/>
              <a:ext cx="136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Evaporite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270252" y="1626966"/>
              <a:ext cx="1367816" cy="26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Evaporite (Potash)</a:t>
              </a:r>
              <a:endPara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92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Use straight tunnel designs along </a:t>
            </a:r>
            <a:r>
              <a:rPr lang="en-US" dirty="0" smtClean="0"/>
              <a:t>segments.</a:t>
            </a:r>
          </a:p>
          <a:p>
            <a:r>
              <a:rPr lang="en-US" dirty="0" smtClean="0"/>
              <a:t>Populate region between tunnels with blocks and sum sensitivities to determine </a:t>
            </a:r>
            <a:r>
              <a:rPr lang="en-US" dirty="0" smtClean="0"/>
              <a:t>best cross-tunnel </a:t>
            </a:r>
            <a:r>
              <a:rPr lang="en-US" dirty="0" err="1" smtClean="0"/>
              <a:t>Tx’s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to </a:t>
            </a:r>
            <a:r>
              <a:rPr lang="en-US" dirty="0"/>
              <a:t>m</a:t>
            </a:r>
            <a:r>
              <a:rPr lang="en-US" dirty="0" smtClean="0"/>
              <a:t>ultiple tunnels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3798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80920" cy="5400600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Mesh and Model Building</a:t>
            </a:r>
          </a:p>
          <a:p>
            <a:r>
              <a:rPr lang="en-US" sz="1800" dirty="0" smtClean="0"/>
              <a:t>Built base tensor model with conductivity structures.</a:t>
            </a:r>
          </a:p>
          <a:p>
            <a:r>
              <a:rPr lang="en-US" sz="1800" dirty="0" smtClean="0"/>
              <a:t>Use UBC utilities:</a:t>
            </a:r>
          </a:p>
          <a:p>
            <a:pPr lvl="1"/>
            <a:r>
              <a:rPr lang="en-US" sz="1600" dirty="0" err="1" smtClean="0"/>
              <a:t>create_octree_mesh.exe</a:t>
            </a:r>
            <a:r>
              <a:rPr lang="en-US" sz="1600" dirty="0" smtClean="0"/>
              <a:t> (Base </a:t>
            </a:r>
            <a:r>
              <a:rPr lang="en-US" sz="1600" dirty="0" err="1" smtClean="0"/>
              <a:t>Octree</a:t>
            </a:r>
            <a:r>
              <a:rPr lang="en-US" sz="1600" dirty="0"/>
              <a:t> </a:t>
            </a:r>
            <a:r>
              <a:rPr lang="en-US" sz="1600" dirty="0" smtClean="0"/>
              <a:t>- </a:t>
            </a:r>
            <a:r>
              <a:rPr lang="en-US" sz="1600" dirty="0" err="1" smtClean="0"/>
              <a:t>elecLocs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3DModel2Octree.exe (Refine </a:t>
            </a:r>
            <a:r>
              <a:rPr lang="en-US" sz="1600" dirty="0" err="1" smtClean="0"/>
              <a:t>Octree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 err="1" smtClean="0"/>
              <a:t>σ</a:t>
            </a:r>
            <a:r>
              <a:rPr lang="en-US" sz="1600" dirty="0" smtClean="0"/>
              <a:t> structures)</a:t>
            </a:r>
          </a:p>
          <a:p>
            <a:pPr lvl="1"/>
            <a:endParaRPr lang="en-US" sz="1600" dirty="0" smtClean="0"/>
          </a:p>
          <a:p>
            <a:pPr marL="0" indent="0">
              <a:buNone/>
            </a:pPr>
            <a:r>
              <a:rPr lang="en-US" sz="1800" b="1" u="sng" dirty="0" smtClean="0"/>
              <a:t>Boundary Conditions</a:t>
            </a:r>
          </a:p>
          <a:p>
            <a:r>
              <a:rPr lang="en-US" sz="1800" dirty="0" smtClean="0"/>
              <a:t>Homogeneous </a:t>
            </a:r>
            <a:r>
              <a:rPr lang="en-US" sz="1800" dirty="0" err="1" smtClean="0"/>
              <a:t>Dirchlet</a:t>
            </a:r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u="sng" dirty="0" smtClean="0"/>
              <a:t>Bottlenecks</a:t>
            </a:r>
          </a:p>
          <a:p>
            <a:r>
              <a:rPr lang="en-US" sz="1800" dirty="0" err="1" smtClean="0"/>
              <a:t>Mesh.FaceDiv</a:t>
            </a:r>
            <a:r>
              <a:rPr lang="en-US" sz="1800" dirty="0" smtClean="0"/>
              <a:t> (~200s) vs. </a:t>
            </a:r>
            <a:r>
              <a:rPr lang="en-US" sz="1800" dirty="0" err="1"/>
              <a:t>Fwd</a:t>
            </a:r>
            <a:r>
              <a:rPr lang="en-US" sz="1800" dirty="0"/>
              <a:t> Problem (~</a:t>
            </a:r>
            <a:r>
              <a:rPr lang="en-US" sz="1800" dirty="0" smtClean="0"/>
              <a:t>8s)</a:t>
            </a:r>
          </a:p>
          <a:p>
            <a:r>
              <a:rPr lang="en-US" sz="1800" dirty="0" err="1" smtClean="0"/>
              <a:t>mesh.getInterpolationMat</a:t>
            </a:r>
            <a:r>
              <a:rPr lang="en-US" sz="1800" dirty="0" smtClean="0"/>
              <a:t> very slow (using </a:t>
            </a:r>
            <a:r>
              <a:rPr lang="en-US" sz="1800" dirty="0" err="1" smtClean="0"/>
              <a:t>plotSlice</a:t>
            </a:r>
            <a:r>
              <a:rPr lang="en-US" sz="1800" dirty="0" smtClean="0"/>
              <a:t> painful)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b="1" u="sng" dirty="0" smtClean="0"/>
              <a:t>Regularization</a:t>
            </a:r>
          </a:p>
          <a:p>
            <a:r>
              <a:rPr lang="en-US" sz="1800" dirty="0" smtClean="0"/>
              <a:t>Need </a:t>
            </a:r>
            <a:r>
              <a:rPr lang="en-US" sz="1800" dirty="0" err="1" smtClean="0"/>
              <a:t>cellGrad</a:t>
            </a:r>
            <a:r>
              <a:rPr lang="en-US" sz="1800" dirty="0" smtClean="0"/>
              <a:t> stencil (derivative terms in </a:t>
            </a:r>
            <a:r>
              <a:rPr lang="en-US" sz="1800" dirty="0" err="1" smtClean="0"/>
              <a:t>φ</a:t>
            </a:r>
            <a:r>
              <a:rPr lang="en-US" sz="1800" baseline="-25000" dirty="0" err="1" smtClean="0"/>
              <a:t>m</a:t>
            </a:r>
            <a:r>
              <a:rPr lang="en-US" sz="1800" dirty="0" smtClean="0"/>
              <a:t>).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315200" cy="582612"/>
          </a:xfrm>
        </p:spPr>
        <p:txBody>
          <a:bodyPr/>
          <a:lstStyle/>
          <a:p>
            <a:r>
              <a:rPr lang="en-US" dirty="0" smtClean="0"/>
              <a:t>DC </a:t>
            </a:r>
            <a:r>
              <a:rPr lang="en-US" dirty="0" err="1" smtClean="0"/>
              <a:t>Octree</a:t>
            </a:r>
            <a:r>
              <a:rPr lang="en-US" dirty="0" smtClean="0"/>
              <a:t>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4519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7" y="381000"/>
            <a:ext cx="6606013" cy="58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173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Horse Shoe Model</a:t>
            </a:r>
            <a:endParaRPr lang="en-US" dirty="0"/>
          </a:p>
        </p:txBody>
      </p:sp>
      <p:pic>
        <p:nvPicPr>
          <p:cNvPr id="6" name="Picture 5" descr="SynthHorseShoe_Geomet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6" b="10679"/>
          <a:stretch/>
        </p:blipFill>
        <p:spPr>
          <a:xfrm>
            <a:off x="1084805" y="1066800"/>
            <a:ext cx="701558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7803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Models</a:t>
            </a:r>
            <a:endParaRPr lang="en-US" dirty="0"/>
          </a:p>
        </p:txBody>
      </p:sp>
      <p:pic>
        <p:nvPicPr>
          <p:cNvPr id="8" name="Picture 7" descr="SynthHorseShoe_10x20mBlk_10mDeep_InvMo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15818" r="15026" b="13321"/>
          <a:stretch/>
        </p:blipFill>
        <p:spPr>
          <a:xfrm>
            <a:off x="179512" y="1412776"/>
            <a:ext cx="4148667" cy="3975885"/>
          </a:xfrm>
          <a:prstGeom prst="rect">
            <a:avLst/>
          </a:prstGeom>
        </p:spPr>
      </p:pic>
      <p:pic>
        <p:nvPicPr>
          <p:cNvPr id="10" name="Picture 9" descr="SynthHorseShoe_10x20mBlk_Centred_InvMo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1" t="16398" r="3623" b="12458"/>
          <a:stretch/>
        </p:blipFill>
        <p:spPr>
          <a:xfrm>
            <a:off x="4333304" y="1415090"/>
            <a:ext cx="4775200" cy="40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4851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Straight Tunnel</a:t>
            </a:r>
            <a:endParaRPr lang="en-US" dirty="0"/>
          </a:p>
        </p:txBody>
      </p:sp>
      <p:pic>
        <p:nvPicPr>
          <p:cNvPr id="3" name="Picture 3" descr="C:\Users\micmitch\Dropbox\My Documents\UBC\Research\ThesisProposal\Presentation\LSBB_Synth_Tru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20002" r="4108" b="17929"/>
          <a:stretch/>
        </p:blipFill>
        <p:spPr bwMode="auto">
          <a:xfrm>
            <a:off x="395536" y="947484"/>
            <a:ext cx="8424936" cy="507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67645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Array Results</a:t>
            </a:r>
            <a:endParaRPr lang="en-US" dirty="0"/>
          </a:p>
        </p:txBody>
      </p:sp>
      <p:pic>
        <p:nvPicPr>
          <p:cNvPr id="4" name="Picture 3" descr="C:\Users\micmitch\Dropbox\My Documents\UBC\Research\ThesisProposal\Presentation\LSBB_Synth_LinearArra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" t="20826" r="4072" b="19393"/>
          <a:stretch/>
        </p:blipFill>
        <p:spPr bwMode="auto">
          <a:xfrm>
            <a:off x="349544" y="1066800"/>
            <a:ext cx="8489656" cy="490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5301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Array Results</a:t>
            </a:r>
            <a:endParaRPr lang="en-US" dirty="0"/>
          </a:p>
        </p:txBody>
      </p:sp>
      <p:pic>
        <p:nvPicPr>
          <p:cNvPr id="3" name="Picture 2" descr="C:\Users\micmitch\Dropbox\My Documents\UBC\Research\ThesisProposal\Presentation\LSBB_Synth_RingArra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21089" r="4713" b="19169"/>
          <a:stretch/>
        </p:blipFill>
        <p:spPr bwMode="auto">
          <a:xfrm>
            <a:off x="395535" y="1052737"/>
            <a:ext cx="844754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7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950" y="1358780"/>
            <a:ext cx="7467600" cy="4446483"/>
          </a:xfrm>
          <a:ln>
            <a:noFill/>
          </a:ln>
        </p:spPr>
        <p:txBody>
          <a:bodyPr/>
          <a:lstStyle/>
          <a:p>
            <a:r>
              <a:rPr lang="en-US" dirty="0" smtClean="0"/>
              <a:t>Ring array</a:t>
            </a:r>
          </a:p>
          <a:p>
            <a:pPr lvl="1"/>
            <a:r>
              <a:rPr lang="en-US" dirty="0" smtClean="0"/>
              <a:t>Much better recovery</a:t>
            </a:r>
          </a:p>
          <a:p>
            <a:pPr lvl="1"/>
            <a:r>
              <a:rPr lang="en-US" dirty="0" smtClean="0"/>
              <a:t>More costly (More </a:t>
            </a:r>
            <a:r>
              <a:rPr lang="en-US" dirty="0" err="1" smtClean="0"/>
              <a:t>Tx</a:t>
            </a:r>
            <a:r>
              <a:rPr lang="en-US" dirty="0" smtClean="0"/>
              <a:t> and Rx)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Optimal data subset?</a:t>
            </a:r>
          </a:p>
          <a:p>
            <a:pPr lvl="1"/>
            <a:r>
              <a:rPr lang="en-US" dirty="0" smtClean="0"/>
              <a:t>Which </a:t>
            </a:r>
            <a:r>
              <a:rPr lang="en-US" dirty="0" err="1" smtClean="0"/>
              <a:t>Tx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Uniform distribution of sensitivities. 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10742"/>
            <a:ext cx="3240360" cy="11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12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IF">
  <a:themeElements>
    <a:clrScheme name="GIF">
      <a:dk1>
        <a:srgbClr val="0C2344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C2344"/>
      </a:accent2>
      <a:accent3>
        <a:srgbClr val="5E869F"/>
      </a:accent3>
      <a:accent4>
        <a:srgbClr val="000000"/>
      </a:accent4>
      <a:accent5>
        <a:srgbClr val="5E869F"/>
      </a:accent5>
      <a:accent6>
        <a:srgbClr val="113C68"/>
      </a:accent6>
      <a:hlink>
        <a:srgbClr val="113C68"/>
      </a:hlink>
      <a:folHlink>
        <a:srgbClr val="B2B2B2"/>
      </a:folHlink>
    </a:clrScheme>
    <a:fontScheme name="GI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442</Words>
  <Application>Microsoft Macintosh PowerPoint</Application>
  <PresentationFormat>On-screen Show (4:3)</PresentationFormat>
  <Paragraphs>120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GIF</vt:lpstr>
      <vt:lpstr>DC resistivity survey design with SimPEG</vt:lpstr>
      <vt:lpstr>PowerPoint Presentation</vt:lpstr>
      <vt:lpstr>PowerPoint Presentation</vt:lpstr>
      <vt:lpstr>Synthetic Horse Shoe Model</vt:lpstr>
      <vt:lpstr>Recovered Models</vt:lpstr>
      <vt:lpstr>Synthetic Straight Tunnel</vt:lpstr>
      <vt:lpstr>Linear Array Results</vt:lpstr>
      <vt:lpstr>Ring Array Results</vt:lpstr>
      <vt:lpstr>Survey Design</vt:lpstr>
      <vt:lpstr>Full Survey</vt:lpstr>
      <vt:lpstr>Discretization</vt:lpstr>
      <vt:lpstr>Accuracy Check (Analytic Fullspace)</vt:lpstr>
      <vt:lpstr>Selecting the best Tx’s</vt:lpstr>
      <vt:lpstr>Tx #1</vt:lpstr>
      <vt:lpstr>Tx # 21</vt:lpstr>
      <vt:lpstr>PowerPoint Presentation</vt:lpstr>
      <vt:lpstr>Selecting the best Rx’s</vt:lpstr>
      <vt:lpstr>Inversion Validation</vt:lpstr>
      <vt:lpstr>Generalize straight tunnel design </vt:lpstr>
      <vt:lpstr>Extend to multiple tunnels</vt:lpstr>
      <vt:lpstr>DC Octree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Mike</cp:lastModifiedBy>
  <cp:revision>12</cp:revision>
  <dcterms:created xsi:type="dcterms:W3CDTF">2013-03-06T22:55:35Z</dcterms:created>
  <dcterms:modified xsi:type="dcterms:W3CDTF">2016-11-16T01:21:27Z</dcterms:modified>
</cp:coreProperties>
</file>